
<file path=[Content_Types].xml><?xml version="1.0" encoding="utf-8"?>
<Types xmlns="http://schemas.openxmlformats.org/package/2006/content-types">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2" r:id="rId1"/>
  </p:sldMasterIdLst>
  <p:notesMasterIdLst>
    <p:notesMasterId r:id="rId19"/>
  </p:notesMasterIdLst>
  <p:sldIdLst>
    <p:sldId id="273" r:id="rId2"/>
    <p:sldId id="269" r:id="rId3"/>
    <p:sldId id="257" r:id="rId4"/>
    <p:sldId id="258" r:id="rId5"/>
    <p:sldId id="259" r:id="rId6"/>
    <p:sldId id="261" r:id="rId7"/>
    <p:sldId id="262" r:id="rId8"/>
    <p:sldId id="292" r:id="rId9"/>
    <p:sldId id="280" r:id="rId10"/>
    <p:sldId id="281" r:id="rId11"/>
    <p:sldId id="283" r:id="rId12"/>
    <p:sldId id="284" r:id="rId13"/>
    <p:sldId id="285" r:id="rId14"/>
    <p:sldId id="287" r:id="rId15"/>
    <p:sldId id="288" r:id="rId16"/>
    <p:sldId id="289" r:id="rId17"/>
    <p:sldId id="291" r:id="rId18"/>
  </p:sldIdLst>
  <p:sldSz cx="10058400" cy="7772400"/>
  <p:notesSz cx="7315200" cy="96012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808000"/>
    <a:srgbClr val="494339"/>
    <a:srgbClr val="000000"/>
    <a:srgbClr val="6E6556"/>
    <a:srgbClr val="CC0000"/>
    <a:srgbClr val="8C81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728" y="96"/>
      </p:cViewPr>
      <p:guideLst>
        <p:guide orient="horz" pos="2448"/>
        <p:guide pos="316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3170030" cy="48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15" tIns="47407" rIns="94815" bIns="47407" numCol="1" anchor="t" anchorCtr="0" compatLnSpc="1">
            <a:prstTxWarp prst="textNoShape">
              <a:avLst/>
            </a:prstTxWarp>
          </a:bodyPr>
          <a:lstStyle>
            <a:lvl1pPr>
              <a:defRPr sz="1200"/>
            </a:lvl1pPr>
          </a:lstStyle>
          <a:p>
            <a:endParaRPr lang="en-US" altLang="en-US"/>
          </a:p>
        </p:txBody>
      </p:sp>
      <p:sp>
        <p:nvSpPr>
          <p:cNvPr id="29699" name="Rectangle 3"/>
          <p:cNvSpPr>
            <a:spLocks noGrp="1" noChangeArrowheads="1"/>
          </p:cNvSpPr>
          <p:nvPr>
            <p:ph type="dt" idx="1"/>
          </p:nvPr>
        </p:nvSpPr>
        <p:spPr bwMode="auto">
          <a:xfrm>
            <a:off x="4143518" y="0"/>
            <a:ext cx="3170030" cy="48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15" tIns="47407" rIns="94815" bIns="47407" numCol="1" anchor="t" anchorCtr="0" compatLnSpc="1">
            <a:prstTxWarp prst="textNoShape">
              <a:avLst/>
            </a:prstTxWarp>
          </a:bodyPr>
          <a:lstStyle>
            <a:lvl1pPr algn="r">
              <a:defRPr sz="1200"/>
            </a:lvl1pPr>
          </a:lstStyle>
          <a:p>
            <a:endParaRPr lang="en-US" altLang="en-US"/>
          </a:p>
        </p:txBody>
      </p:sp>
      <p:sp>
        <p:nvSpPr>
          <p:cNvPr id="29700" name="Rectangle 4"/>
          <p:cNvSpPr>
            <a:spLocks noGrp="1" noRot="1" noChangeAspect="1" noChangeArrowheads="1" noTextEdit="1"/>
          </p:cNvSpPr>
          <p:nvPr>
            <p:ph type="sldImg" idx="2"/>
          </p:nvPr>
        </p:nvSpPr>
        <p:spPr bwMode="auto">
          <a:xfrm>
            <a:off x="1330325" y="719138"/>
            <a:ext cx="46609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732182" y="4561634"/>
            <a:ext cx="5850838" cy="432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15" tIns="47407" rIns="94815" bIns="4740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702" name="Rectangle 6"/>
          <p:cNvSpPr>
            <a:spLocks noGrp="1" noChangeArrowheads="1"/>
          </p:cNvSpPr>
          <p:nvPr>
            <p:ph type="ftr" sz="quarter" idx="4"/>
          </p:nvPr>
        </p:nvSpPr>
        <p:spPr bwMode="auto">
          <a:xfrm>
            <a:off x="1" y="9118358"/>
            <a:ext cx="3170030" cy="48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15" tIns="47407" rIns="94815" bIns="47407" numCol="1" anchor="b" anchorCtr="0" compatLnSpc="1">
            <a:prstTxWarp prst="textNoShape">
              <a:avLst/>
            </a:prstTxWarp>
          </a:bodyPr>
          <a:lstStyle>
            <a:lvl1pPr>
              <a:defRPr sz="1200"/>
            </a:lvl1pPr>
          </a:lstStyle>
          <a:p>
            <a:endParaRPr lang="en-US" altLang="en-US"/>
          </a:p>
        </p:txBody>
      </p:sp>
      <p:sp>
        <p:nvSpPr>
          <p:cNvPr id="29703" name="Rectangle 7"/>
          <p:cNvSpPr>
            <a:spLocks noGrp="1" noChangeArrowheads="1"/>
          </p:cNvSpPr>
          <p:nvPr>
            <p:ph type="sldNum" sz="quarter" idx="5"/>
          </p:nvPr>
        </p:nvSpPr>
        <p:spPr bwMode="auto">
          <a:xfrm>
            <a:off x="4143518" y="9118358"/>
            <a:ext cx="3170030" cy="48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15" tIns="47407" rIns="94815" bIns="47407" numCol="1" anchor="b" anchorCtr="0" compatLnSpc="1">
            <a:prstTxWarp prst="textNoShape">
              <a:avLst/>
            </a:prstTxWarp>
          </a:bodyPr>
          <a:lstStyle>
            <a:lvl1pPr algn="r">
              <a:defRPr sz="1200"/>
            </a:lvl1pPr>
          </a:lstStyle>
          <a:p>
            <a:fld id="{2CEF858E-8AAB-4EA1-A7C9-9F612B6F03D5}" type="slidenum">
              <a:rPr lang="en-US" altLang="en-US"/>
              <a:pPr/>
              <a:t>‹#›</a:t>
            </a:fld>
            <a:endParaRPr lang="en-US" altLang="en-US"/>
          </a:p>
        </p:txBody>
      </p:sp>
    </p:spTree>
    <p:extLst>
      <p:ext uri="{BB962C8B-B14F-4D97-AF65-F5344CB8AC3E}">
        <p14:creationId xmlns:p14="http://schemas.microsoft.com/office/powerpoint/2010/main" val="8941847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265918-A685-4E04-B23B-8D1593F161FE}" type="slidenum">
              <a:rPr lang="en-US" altLang="en-US"/>
              <a:pPr/>
              <a:t>0</a:t>
            </a:fld>
            <a:endParaRPr lang="en-US" altLang="en-US"/>
          </a:p>
        </p:txBody>
      </p:sp>
      <p:sp>
        <p:nvSpPr>
          <p:cNvPr id="35842" name="Rectangle 2"/>
          <p:cNvSpPr>
            <a:spLocks noGrp="1" noRot="1" noChangeAspect="1" noChangeArrowheads="1" noTextEdit="1"/>
          </p:cNvSpPr>
          <p:nvPr>
            <p:ph type="sldImg"/>
          </p:nvPr>
        </p:nvSpPr>
        <p:spPr>
          <a:xfrm>
            <a:off x="1336675" y="720725"/>
            <a:ext cx="4660900" cy="3600450"/>
          </a:xfrm>
          <a:ln/>
        </p:spPr>
      </p:sp>
      <p:sp>
        <p:nvSpPr>
          <p:cNvPr id="35843" name="Rectangle 3"/>
          <p:cNvSpPr>
            <a:spLocks noGrp="1" noChangeArrowheads="1"/>
          </p:cNvSpPr>
          <p:nvPr>
            <p:ph type="body" idx="1"/>
          </p:nvPr>
        </p:nvSpPr>
        <p:spPr>
          <a:xfrm>
            <a:off x="1201571" y="4481433"/>
            <a:ext cx="4832726" cy="4478159"/>
          </a:xfrm>
        </p:spPr>
        <p:txBody>
          <a:bodyPr/>
          <a:lstStyle/>
          <a:p>
            <a:endParaRPr lang="en-US" altLang="en-US"/>
          </a:p>
        </p:txBody>
      </p:sp>
    </p:spTree>
    <p:extLst>
      <p:ext uri="{BB962C8B-B14F-4D97-AF65-F5344CB8AC3E}">
        <p14:creationId xmlns:p14="http://schemas.microsoft.com/office/powerpoint/2010/main" val="1911736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63328" eaLnBrk="0" hangingPunct="0">
              <a:defRPr>
                <a:solidFill>
                  <a:schemeClr val="tx1"/>
                </a:solidFill>
                <a:latin typeface="Arial" charset="0"/>
              </a:defRPr>
            </a:lvl1pPr>
            <a:lvl2pPr marL="770662" indent="-296408" defTabSz="963328" eaLnBrk="0" hangingPunct="0">
              <a:defRPr>
                <a:solidFill>
                  <a:schemeClr val="tx1"/>
                </a:solidFill>
                <a:latin typeface="Arial" charset="0"/>
              </a:defRPr>
            </a:lvl2pPr>
            <a:lvl3pPr marL="1185634" indent="-237127" defTabSz="963328" eaLnBrk="0" hangingPunct="0">
              <a:defRPr>
                <a:solidFill>
                  <a:schemeClr val="tx1"/>
                </a:solidFill>
                <a:latin typeface="Arial" charset="0"/>
              </a:defRPr>
            </a:lvl3pPr>
            <a:lvl4pPr marL="1659887" indent="-237127" defTabSz="963328" eaLnBrk="0" hangingPunct="0">
              <a:defRPr>
                <a:solidFill>
                  <a:schemeClr val="tx1"/>
                </a:solidFill>
                <a:latin typeface="Arial" charset="0"/>
              </a:defRPr>
            </a:lvl4pPr>
            <a:lvl5pPr marL="2134141" indent="-237127" defTabSz="963328" eaLnBrk="0" hangingPunct="0">
              <a:defRPr>
                <a:solidFill>
                  <a:schemeClr val="tx1"/>
                </a:solidFill>
                <a:latin typeface="Arial" charset="0"/>
              </a:defRPr>
            </a:lvl5pPr>
            <a:lvl6pPr marL="2608395" indent="-237127" defTabSz="963328" eaLnBrk="0" fontAlgn="base" hangingPunct="0">
              <a:spcBef>
                <a:spcPct val="0"/>
              </a:spcBef>
              <a:spcAft>
                <a:spcPct val="0"/>
              </a:spcAft>
              <a:defRPr>
                <a:solidFill>
                  <a:schemeClr val="tx1"/>
                </a:solidFill>
                <a:latin typeface="Arial" charset="0"/>
              </a:defRPr>
            </a:lvl6pPr>
            <a:lvl7pPr marL="3082648" indent="-237127" defTabSz="963328" eaLnBrk="0" fontAlgn="base" hangingPunct="0">
              <a:spcBef>
                <a:spcPct val="0"/>
              </a:spcBef>
              <a:spcAft>
                <a:spcPct val="0"/>
              </a:spcAft>
              <a:defRPr>
                <a:solidFill>
                  <a:schemeClr val="tx1"/>
                </a:solidFill>
                <a:latin typeface="Arial" charset="0"/>
              </a:defRPr>
            </a:lvl7pPr>
            <a:lvl8pPr marL="3556902" indent="-237127" defTabSz="963328" eaLnBrk="0" fontAlgn="base" hangingPunct="0">
              <a:spcBef>
                <a:spcPct val="0"/>
              </a:spcBef>
              <a:spcAft>
                <a:spcPct val="0"/>
              </a:spcAft>
              <a:defRPr>
                <a:solidFill>
                  <a:schemeClr val="tx1"/>
                </a:solidFill>
                <a:latin typeface="Arial" charset="0"/>
              </a:defRPr>
            </a:lvl8pPr>
            <a:lvl9pPr marL="4031155" indent="-237127" defTabSz="963328" eaLnBrk="0" fontAlgn="base" hangingPunct="0">
              <a:spcBef>
                <a:spcPct val="0"/>
              </a:spcBef>
              <a:spcAft>
                <a:spcPct val="0"/>
              </a:spcAft>
              <a:defRPr>
                <a:solidFill>
                  <a:schemeClr val="tx1"/>
                </a:solidFill>
                <a:latin typeface="Arial" charset="0"/>
              </a:defRPr>
            </a:lvl9pPr>
          </a:lstStyle>
          <a:p>
            <a:fld id="{B94846D6-CCEE-403F-80F7-93B557985507}" type="slidenum">
              <a:rPr lang="en-CA" smtClean="0">
                <a:latin typeface="LucidaSans Roman" charset="0"/>
              </a:rPr>
              <a:pPr/>
              <a:t>9</a:t>
            </a:fld>
            <a:endParaRPr lang="en-CA" smtClean="0">
              <a:latin typeface="LucidaSans Roman" charset="0"/>
            </a:endParaRPr>
          </a:p>
        </p:txBody>
      </p:sp>
      <p:sp>
        <p:nvSpPr>
          <p:cNvPr id="20483" name="Rectangle 2"/>
          <p:cNvSpPr>
            <a:spLocks noGrp="1" noRot="1" noChangeAspect="1" noChangeArrowheads="1" noTextEdit="1"/>
          </p:cNvSpPr>
          <p:nvPr>
            <p:ph type="sldImg"/>
          </p:nvPr>
        </p:nvSpPr>
        <p:spPr>
          <a:xfrm>
            <a:off x="1328738" y="719138"/>
            <a:ext cx="4660900" cy="3600450"/>
          </a:xfrm>
          <a:ln/>
        </p:spPr>
      </p:sp>
      <p:sp>
        <p:nvSpPr>
          <p:cNvPr id="20484" name="Rectangle 3"/>
          <p:cNvSpPr>
            <a:spLocks noGrp="1" noChangeArrowheads="1"/>
          </p:cNvSpPr>
          <p:nvPr>
            <p:ph type="body" idx="1"/>
          </p:nvPr>
        </p:nvSpPr>
        <p:spPr>
          <a:noFill/>
        </p:spPr>
        <p:txBody>
          <a:bodyPr/>
          <a:lstStyle/>
          <a:p>
            <a:pPr eaLnBrk="1" hangingPunct="1"/>
            <a:endParaRPr lang="en-CA" smtClean="0"/>
          </a:p>
        </p:txBody>
      </p:sp>
    </p:spTree>
    <p:extLst>
      <p:ext uri="{BB962C8B-B14F-4D97-AF65-F5344CB8AC3E}">
        <p14:creationId xmlns:p14="http://schemas.microsoft.com/office/powerpoint/2010/main" val="1355183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650" name="Rectangle 2"/>
          <p:cNvSpPr>
            <a:spLocks noGrp="1" noChangeArrowheads="1"/>
          </p:cNvSpPr>
          <p:nvPr>
            <p:ph type="subTitle" sz="quarter" idx="1"/>
          </p:nvPr>
        </p:nvSpPr>
        <p:spPr>
          <a:xfrm>
            <a:off x="1692275" y="2892425"/>
            <a:ext cx="7318375" cy="434975"/>
          </a:xfrm>
        </p:spPr>
        <p:txBody>
          <a:bodyPr lIns="0" tIns="0" rIns="0" bIns="0"/>
          <a:lstStyle>
            <a:lvl1pPr marL="0" indent="0">
              <a:buFont typeface="Wingdings" pitchFamily="2" charset="2"/>
              <a:buNone/>
              <a:defRPr sz="2000" b="1">
                <a:solidFill>
                  <a:srgbClr val="A29989"/>
                </a:solidFill>
              </a:defRPr>
            </a:lvl1pPr>
          </a:lstStyle>
          <a:p>
            <a:pPr lvl="0"/>
            <a:r>
              <a:rPr lang="en-US" altLang="en-US" noProof="0" smtClean="0"/>
              <a:t>Click to edit Master subtitle style</a:t>
            </a:r>
          </a:p>
        </p:txBody>
      </p:sp>
      <p:sp>
        <p:nvSpPr>
          <p:cNvPr id="27651" name="Rectangle 3"/>
          <p:cNvSpPr>
            <a:spLocks noGrp="1" noChangeArrowheads="1"/>
          </p:cNvSpPr>
          <p:nvPr>
            <p:ph type="ctrTitle" sz="quarter"/>
          </p:nvPr>
        </p:nvSpPr>
        <p:spPr>
          <a:xfrm>
            <a:off x="1692275" y="1833563"/>
            <a:ext cx="7318375" cy="927100"/>
          </a:xfrm>
        </p:spPr>
        <p:txBody>
          <a:bodyPr/>
          <a:lstStyle>
            <a:lvl1pPr>
              <a:spcBef>
                <a:spcPct val="50000"/>
              </a:spcBef>
              <a:defRPr sz="2800"/>
            </a:lvl1pPr>
          </a:lstStyle>
          <a:p>
            <a:pPr lvl="0"/>
            <a:r>
              <a:rPr lang="en-US" altLang="en-US" noProof="0" smtClean="0"/>
              <a:t>Click to edit Master title style</a:t>
            </a:r>
          </a:p>
        </p:txBody>
      </p:sp>
      <p:sp>
        <p:nvSpPr>
          <p:cNvPr id="27652" name="Rectangle 4"/>
          <p:cNvSpPr>
            <a:spLocks noChangeArrowheads="1"/>
          </p:cNvSpPr>
          <p:nvPr/>
        </p:nvSpPr>
        <p:spPr bwMode="auto">
          <a:xfrm>
            <a:off x="331788" y="5510213"/>
            <a:ext cx="9394825" cy="1992312"/>
          </a:xfrm>
          <a:prstGeom prst="rect">
            <a:avLst/>
          </a:prstGeom>
          <a:noFill/>
          <a:ln w="9525">
            <a:solidFill>
              <a:srgbClr val="003263"/>
            </a:solidFill>
            <a:miter lim="800000"/>
            <a:headEnd/>
            <a:tailEnd/>
          </a:ln>
          <a:effectLst/>
          <a:extLst>
            <a:ext uri="{909E8E84-426E-40DD-AFC4-6F175D3DCCD1}">
              <a14:hiddenFill xmlns:a14="http://schemas.microsoft.com/office/drawing/2010/main">
                <a:solidFill>
                  <a:srgbClr val="00326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653" name="Group 5"/>
          <p:cNvGrpSpPr>
            <a:grpSpLocks/>
          </p:cNvGrpSpPr>
          <p:nvPr/>
        </p:nvGrpSpPr>
        <p:grpSpPr bwMode="auto">
          <a:xfrm>
            <a:off x="328613" y="515938"/>
            <a:ext cx="9399587" cy="4881562"/>
            <a:chOff x="207" y="325"/>
            <a:chExt cx="5921" cy="3075"/>
          </a:xfrm>
        </p:grpSpPr>
        <p:sp>
          <p:nvSpPr>
            <p:cNvPr id="27654" name="Rectangle 6"/>
            <p:cNvSpPr>
              <a:spLocks noChangeArrowheads="1"/>
            </p:cNvSpPr>
            <p:nvPr/>
          </p:nvSpPr>
          <p:spPr bwMode="auto">
            <a:xfrm>
              <a:off x="207" y="325"/>
              <a:ext cx="5921" cy="202"/>
            </a:xfrm>
            <a:prstGeom prst="rect">
              <a:avLst/>
            </a:prstGeom>
            <a:solidFill>
              <a:srgbClr val="A29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5" name="Rectangle 7"/>
            <p:cNvSpPr>
              <a:spLocks noChangeArrowheads="1"/>
            </p:cNvSpPr>
            <p:nvPr/>
          </p:nvSpPr>
          <p:spPr bwMode="auto">
            <a:xfrm>
              <a:off x="209" y="325"/>
              <a:ext cx="5917" cy="3075"/>
            </a:xfrm>
            <a:prstGeom prst="rect">
              <a:avLst/>
            </a:prstGeom>
            <a:noFill/>
            <a:ln w="9525">
              <a:solidFill>
                <a:srgbClr val="003263"/>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6" name="Line 8"/>
            <p:cNvSpPr>
              <a:spLocks noChangeShapeType="1"/>
            </p:cNvSpPr>
            <p:nvPr/>
          </p:nvSpPr>
          <p:spPr bwMode="auto">
            <a:xfrm>
              <a:off x="211" y="529"/>
              <a:ext cx="5914" cy="0"/>
            </a:xfrm>
            <a:prstGeom prst="line">
              <a:avLst/>
            </a:prstGeom>
            <a:noFill/>
            <a:ln w="9525">
              <a:solidFill>
                <a:srgbClr val="00326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Line 9"/>
            <p:cNvSpPr>
              <a:spLocks noChangeShapeType="1"/>
            </p:cNvSpPr>
            <p:nvPr/>
          </p:nvSpPr>
          <p:spPr bwMode="auto">
            <a:xfrm>
              <a:off x="211" y="1025"/>
              <a:ext cx="5914" cy="0"/>
            </a:xfrm>
            <a:prstGeom prst="line">
              <a:avLst/>
            </a:prstGeom>
            <a:noFill/>
            <a:ln w="9525">
              <a:solidFill>
                <a:srgbClr val="003263"/>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7659" name="logoRBCCM1  11" descr="RBCC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49950" y="5940425"/>
            <a:ext cx="3176588" cy="9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DE93728-5A73-4BCF-96B8-7FC052970F75}" type="slidenum">
              <a:rPr lang="en-US" altLang="en-US"/>
              <a:pPr/>
              <a:t>‹#›</a:t>
            </a:fld>
            <a:endParaRPr lang="en-US" altLang="en-US"/>
          </a:p>
        </p:txBody>
      </p:sp>
    </p:spTree>
    <p:extLst>
      <p:ext uri="{BB962C8B-B14F-4D97-AF65-F5344CB8AC3E}">
        <p14:creationId xmlns:p14="http://schemas.microsoft.com/office/powerpoint/2010/main" val="1876640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7250" y="255588"/>
            <a:ext cx="2179638" cy="6280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8338" y="255588"/>
            <a:ext cx="6386512" cy="6280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795E993-A057-418D-B547-08B26265CEFA}" type="slidenum">
              <a:rPr lang="en-US" altLang="en-US"/>
              <a:pPr/>
              <a:t>‹#›</a:t>
            </a:fld>
            <a:endParaRPr lang="en-US" altLang="en-US"/>
          </a:p>
        </p:txBody>
      </p:sp>
    </p:spTree>
    <p:extLst>
      <p:ext uri="{BB962C8B-B14F-4D97-AF65-F5344CB8AC3E}">
        <p14:creationId xmlns:p14="http://schemas.microsoft.com/office/powerpoint/2010/main" val="2119988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68338" y="255588"/>
            <a:ext cx="8718550" cy="676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68338" y="1544638"/>
            <a:ext cx="8718550" cy="4991100"/>
          </a:xfrm>
        </p:spPr>
        <p:txBody>
          <a:bodyPr/>
          <a:lstStyle/>
          <a:p>
            <a:endParaRPr lang="en-US"/>
          </a:p>
        </p:txBody>
      </p:sp>
      <p:sp>
        <p:nvSpPr>
          <p:cNvPr id="4" name="Slide Number Placeholder 3"/>
          <p:cNvSpPr>
            <a:spLocks noGrp="1"/>
          </p:cNvSpPr>
          <p:nvPr>
            <p:ph type="sldNum" sz="quarter" idx="10"/>
          </p:nvPr>
        </p:nvSpPr>
        <p:spPr>
          <a:xfrm>
            <a:off x="666750" y="7129463"/>
            <a:ext cx="838200" cy="346075"/>
          </a:xfrm>
        </p:spPr>
        <p:txBody>
          <a:bodyPr/>
          <a:lstStyle>
            <a:lvl1pPr>
              <a:defRPr/>
            </a:lvl1pPr>
          </a:lstStyle>
          <a:p>
            <a:fld id="{221B5EC0-F401-407F-937E-D2051C0C373D}" type="slidenum">
              <a:rPr lang="en-US" altLang="en-US"/>
              <a:pPr/>
              <a:t>‹#›</a:t>
            </a:fld>
            <a:endParaRPr lang="en-US" altLang="en-US"/>
          </a:p>
        </p:txBody>
      </p:sp>
    </p:spTree>
    <p:extLst>
      <p:ext uri="{BB962C8B-B14F-4D97-AF65-F5344CB8AC3E}">
        <p14:creationId xmlns:p14="http://schemas.microsoft.com/office/powerpoint/2010/main" val="72918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C8CB6AE-79DE-49A1-8740-928EFE9C1BC6}" type="slidenum">
              <a:rPr lang="en-US" altLang="en-US"/>
              <a:pPr/>
              <a:t>‹#›</a:t>
            </a:fld>
            <a:endParaRPr lang="en-US" altLang="en-US"/>
          </a:p>
        </p:txBody>
      </p:sp>
    </p:spTree>
    <p:extLst>
      <p:ext uri="{BB962C8B-B14F-4D97-AF65-F5344CB8AC3E}">
        <p14:creationId xmlns:p14="http://schemas.microsoft.com/office/powerpoint/2010/main" val="317753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E2AC56E-BA86-45D6-A340-A5388BE11A17}" type="slidenum">
              <a:rPr lang="en-US" altLang="en-US"/>
              <a:pPr/>
              <a:t>‹#›</a:t>
            </a:fld>
            <a:endParaRPr lang="en-US" altLang="en-US"/>
          </a:p>
        </p:txBody>
      </p:sp>
    </p:spTree>
    <p:extLst>
      <p:ext uri="{BB962C8B-B14F-4D97-AF65-F5344CB8AC3E}">
        <p14:creationId xmlns:p14="http://schemas.microsoft.com/office/powerpoint/2010/main" val="1347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8338" y="1544638"/>
            <a:ext cx="4283075"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3813" y="1544638"/>
            <a:ext cx="4283075"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490BED9-6DFE-4FBC-9ADF-65A4CF1808AF}" type="slidenum">
              <a:rPr lang="en-US" altLang="en-US"/>
              <a:pPr/>
              <a:t>‹#›</a:t>
            </a:fld>
            <a:endParaRPr lang="en-US" altLang="en-US"/>
          </a:p>
        </p:txBody>
      </p:sp>
    </p:spTree>
    <p:extLst>
      <p:ext uri="{BB962C8B-B14F-4D97-AF65-F5344CB8AC3E}">
        <p14:creationId xmlns:p14="http://schemas.microsoft.com/office/powerpoint/2010/main" val="3702329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4B30C47-E518-4453-BEB2-B9EAA998BB64}" type="slidenum">
              <a:rPr lang="en-US" altLang="en-US"/>
              <a:pPr/>
              <a:t>‹#›</a:t>
            </a:fld>
            <a:endParaRPr lang="en-US" altLang="en-US"/>
          </a:p>
        </p:txBody>
      </p:sp>
    </p:spTree>
    <p:extLst>
      <p:ext uri="{BB962C8B-B14F-4D97-AF65-F5344CB8AC3E}">
        <p14:creationId xmlns:p14="http://schemas.microsoft.com/office/powerpoint/2010/main" val="116597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E74D80B-7163-4ADB-AABE-BF4DA303973A}" type="slidenum">
              <a:rPr lang="en-US" altLang="en-US"/>
              <a:pPr/>
              <a:t>‹#›</a:t>
            </a:fld>
            <a:endParaRPr lang="en-US" altLang="en-US"/>
          </a:p>
        </p:txBody>
      </p:sp>
    </p:spTree>
    <p:extLst>
      <p:ext uri="{BB962C8B-B14F-4D97-AF65-F5344CB8AC3E}">
        <p14:creationId xmlns:p14="http://schemas.microsoft.com/office/powerpoint/2010/main" val="2909726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D897A08-96DA-4DAC-BDC9-6FA00A585CB6}" type="slidenum">
              <a:rPr lang="en-US" altLang="en-US"/>
              <a:pPr/>
              <a:t>‹#›</a:t>
            </a:fld>
            <a:endParaRPr lang="en-US" altLang="en-US"/>
          </a:p>
        </p:txBody>
      </p:sp>
    </p:spTree>
    <p:extLst>
      <p:ext uri="{BB962C8B-B14F-4D97-AF65-F5344CB8AC3E}">
        <p14:creationId xmlns:p14="http://schemas.microsoft.com/office/powerpoint/2010/main" val="159427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C1FF3EA-CAC2-4C80-9F7A-891BE1D46DE7}" type="slidenum">
              <a:rPr lang="en-US" altLang="en-US"/>
              <a:pPr/>
              <a:t>‹#›</a:t>
            </a:fld>
            <a:endParaRPr lang="en-US" altLang="en-US"/>
          </a:p>
        </p:txBody>
      </p:sp>
    </p:spTree>
    <p:extLst>
      <p:ext uri="{BB962C8B-B14F-4D97-AF65-F5344CB8AC3E}">
        <p14:creationId xmlns:p14="http://schemas.microsoft.com/office/powerpoint/2010/main" val="3328115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CC7CAFD-5215-4598-BC98-D64A9312441A}" type="slidenum">
              <a:rPr lang="en-US" altLang="en-US"/>
              <a:pPr/>
              <a:t>‹#›</a:t>
            </a:fld>
            <a:endParaRPr lang="en-US" altLang="en-US"/>
          </a:p>
        </p:txBody>
      </p:sp>
    </p:spTree>
    <p:extLst>
      <p:ext uri="{BB962C8B-B14F-4D97-AF65-F5344CB8AC3E}">
        <p14:creationId xmlns:p14="http://schemas.microsoft.com/office/powerpoint/2010/main" val="408186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bwMode="gray">
          <a:xfrm>
            <a:off x="668338" y="255588"/>
            <a:ext cx="87185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26628" name="Rectangle 4"/>
          <p:cNvSpPr>
            <a:spLocks noGrp="1" noChangeArrowheads="1"/>
          </p:cNvSpPr>
          <p:nvPr>
            <p:ph type="body" idx="1"/>
            <p:custDataLst>
              <p:tags r:id="rId14"/>
            </p:custDataLst>
          </p:nvPr>
        </p:nvSpPr>
        <p:spPr bwMode="gray">
          <a:xfrm>
            <a:off x="668338" y="1544638"/>
            <a:ext cx="871855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4572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629" name="Rectangle 5"/>
          <p:cNvSpPr>
            <a:spLocks noGrp="1" noChangeArrowheads="1"/>
          </p:cNvSpPr>
          <p:nvPr>
            <p:ph type="sldNum" sz="quarter" idx="4"/>
          </p:nvPr>
        </p:nvSpPr>
        <p:spPr bwMode="gray">
          <a:xfrm>
            <a:off x="666750" y="7129463"/>
            <a:ext cx="8382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1025525" eaLnBrk="0" hangingPunct="0">
              <a:defRPr sz="800" b="1">
                <a:solidFill>
                  <a:srgbClr val="A29989"/>
                </a:solidFill>
              </a:defRPr>
            </a:lvl1pPr>
          </a:lstStyle>
          <a:p>
            <a:fld id="{FF7BE770-9FAB-4FAF-871D-08391A1502A5}" type="slidenum">
              <a:rPr lang="en-US" altLang="en-US"/>
              <a:pPr/>
              <a:t>‹#›</a:t>
            </a:fld>
            <a:endParaRPr lang="en-US" altLang="en-US"/>
          </a:p>
        </p:txBody>
      </p:sp>
      <p:sp>
        <p:nvSpPr>
          <p:cNvPr id="26630" name="Line 6"/>
          <p:cNvSpPr>
            <a:spLocks noChangeShapeType="1"/>
          </p:cNvSpPr>
          <p:nvPr/>
        </p:nvSpPr>
        <p:spPr bwMode="gray">
          <a:xfrm flipH="1">
            <a:off x="666750" y="914400"/>
            <a:ext cx="8726488" cy="0"/>
          </a:xfrm>
          <a:prstGeom prst="line">
            <a:avLst/>
          </a:prstGeom>
          <a:noFill/>
          <a:ln w="12700">
            <a:solidFill>
              <a:srgbClr val="A2998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1" name="Line 7"/>
          <p:cNvSpPr>
            <a:spLocks noChangeShapeType="1"/>
          </p:cNvSpPr>
          <p:nvPr/>
        </p:nvSpPr>
        <p:spPr bwMode="gray">
          <a:xfrm flipH="1">
            <a:off x="665163" y="7086600"/>
            <a:ext cx="8726487" cy="0"/>
          </a:xfrm>
          <a:prstGeom prst="line">
            <a:avLst/>
          </a:prstGeom>
          <a:noFill/>
          <a:ln w="12700">
            <a:solidFill>
              <a:srgbClr val="A2998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6633" name="logoRBCCM1  9" descr="RBCCM"/>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986713" y="7121525"/>
            <a:ext cx="14287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hf hdr="0" ftr="0" dt="0"/>
  <p:txStyles>
    <p:titleStyle>
      <a:lvl1pPr algn="l" defTabSz="1025525" rtl="0" eaLnBrk="0" fontAlgn="base" hangingPunct="0">
        <a:lnSpc>
          <a:spcPct val="90000"/>
        </a:lnSpc>
        <a:spcBef>
          <a:spcPct val="0"/>
        </a:spcBef>
        <a:spcAft>
          <a:spcPct val="0"/>
        </a:spcAft>
        <a:defRPr sz="2000" b="1">
          <a:solidFill>
            <a:srgbClr val="003263"/>
          </a:solidFill>
          <a:latin typeface="+mj-lt"/>
          <a:ea typeface="+mj-ea"/>
          <a:cs typeface="+mj-cs"/>
        </a:defRPr>
      </a:lvl1pPr>
      <a:lvl2pPr algn="l" defTabSz="1025525" rtl="0" eaLnBrk="0" fontAlgn="base" hangingPunct="0">
        <a:lnSpc>
          <a:spcPct val="90000"/>
        </a:lnSpc>
        <a:spcBef>
          <a:spcPct val="0"/>
        </a:spcBef>
        <a:spcAft>
          <a:spcPct val="0"/>
        </a:spcAft>
        <a:defRPr sz="2000" b="1">
          <a:solidFill>
            <a:srgbClr val="003263"/>
          </a:solidFill>
          <a:latin typeface="Arial" charset="0"/>
        </a:defRPr>
      </a:lvl2pPr>
      <a:lvl3pPr algn="l" defTabSz="1025525" rtl="0" eaLnBrk="0" fontAlgn="base" hangingPunct="0">
        <a:lnSpc>
          <a:spcPct val="90000"/>
        </a:lnSpc>
        <a:spcBef>
          <a:spcPct val="0"/>
        </a:spcBef>
        <a:spcAft>
          <a:spcPct val="0"/>
        </a:spcAft>
        <a:defRPr sz="2000" b="1">
          <a:solidFill>
            <a:srgbClr val="003263"/>
          </a:solidFill>
          <a:latin typeface="Arial" charset="0"/>
        </a:defRPr>
      </a:lvl3pPr>
      <a:lvl4pPr algn="l" defTabSz="1025525" rtl="0" eaLnBrk="0" fontAlgn="base" hangingPunct="0">
        <a:lnSpc>
          <a:spcPct val="90000"/>
        </a:lnSpc>
        <a:spcBef>
          <a:spcPct val="0"/>
        </a:spcBef>
        <a:spcAft>
          <a:spcPct val="0"/>
        </a:spcAft>
        <a:defRPr sz="2000" b="1">
          <a:solidFill>
            <a:srgbClr val="003263"/>
          </a:solidFill>
          <a:latin typeface="Arial" charset="0"/>
        </a:defRPr>
      </a:lvl4pPr>
      <a:lvl5pPr algn="l" defTabSz="1025525" rtl="0" eaLnBrk="0" fontAlgn="base" hangingPunct="0">
        <a:lnSpc>
          <a:spcPct val="90000"/>
        </a:lnSpc>
        <a:spcBef>
          <a:spcPct val="0"/>
        </a:spcBef>
        <a:spcAft>
          <a:spcPct val="0"/>
        </a:spcAft>
        <a:defRPr sz="2000" b="1">
          <a:solidFill>
            <a:srgbClr val="003263"/>
          </a:solidFill>
          <a:latin typeface="Arial" charset="0"/>
        </a:defRPr>
      </a:lvl5pPr>
      <a:lvl6pPr marL="457200" algn="l" defTabSz="1025525" rtl="0" eaLnBrk="0" fontAlgn="base" hangingPunct="0">
        <a:lnSpc>
          <a:spcPct val="90000"/>
        </a:lnSpc>
        <a:spcBef>
          <a:spcPct val="0"/>
        </a:spcBef>
        <a:spcAft>
          <a:spcPct val="0"/>
        </a:spcAft>
        <a:defRPr sz="2000" b="1">
          <a:solidFill>
            <a:srgbClr val="003263"/>
          </a:solidFill>
          <a:latin typeface="Arial" charset="0"/>
        </a:defRPr>
      </a:lvl6pPr>
      <a:lvl7pPr marL="914400" algn="l" defTabSz="1025525" rtl="0" eaLnBrk="0" fontAlgn="base" hangingPunct="0">
        <a:lnSpc>
          <a:spcPct val="90000"/>
        </a:lnSpc>
        <a:spcBef>
          <a:spcPct val="0"/>
        </a:spcBef>
        <a:spcAft>
          <a:spcPct val="0"/>
        </a:spcAft>
        <a:defRPr sz="2000" b="1">
          <a:solidFill>
            <a:srgbClr val="003263"/>
          </a:solidFill>
          <a:latin typeface="Arial" charset="0"/>
        </a:defRPr>
      </a:lvl7pPr>
      <a:lvl8pPr marL="1371600" algn="l" defTabSz="1025525" rtl="0" eaLnBrk="0" fontAlgn="base" hangingPunct="0">
        <a:lnSpc>
          <a:spcPct val="90000"/>
        </a:lnSpc>
        <a:spcBef>
          <a:spcPct val="0"/>
        </a:spcBef>
        <a:spcAft>
          <a:spcPct val="0"/>
        </a:spcAft>
        <a:defRPr sz="2000" b="1">
          <a:solidFill>
            <a:srgbClr val="003263"/>
          </a:solidFill>
          <a:latin typeface="Arial" charset="0"/>
        </a:defRPr>
      </a:lvl8pPr>
      <a:lvl9pPr marL="1828800" algn="l" defTabSz="1025525" rtl="0" eaLnBrk="0" fontAlgn="base" hangingPunct="0">
        <a:lnSpc>
          <a:spcPct val="90000"/>
        </a:lnSpc>
        <a:spcBef>
          <a:spcPct val="0"/>
        </a:spcBef>
        <a:spcAft>
          <a:spcPct val="0"/>
        </a:spcAft>
        <a:defRPr sz="2000" b="1">
          <a:solidFill>
            <a:srgbClr val="003263"/>
          </a:solidFill>
          <a:latin typeface="Arial" charset="0"/>
        </a:defRPr>
      </a:lvl9pPr>
    </p:titleStyle>
    <p:bodyStyle>
      <a:lvl1pPr marL="190500" indent="-190500" algn="l" defTabSz="1025525" rtl="0" eaLnBrk="0" fontAlgn="base" hangingPunct="0">
        <a:spcBef>
          <a:spcPts val="1200"/>
        </a:spcBef>
        <a:spcAft>
          <a:spcPct val="0"/>
        </a:spcAft>
        <a:buClr>
          <a:srgbClr val="003263"/>
        </a:buClr>
        <a:buSzPct val="100000"/>
        <a:buFont typeface="Wingdings" pitchFamily="2" charset="2"/>
        <a:buChar char="§"/>
        <a:defRPr sz="1200">
          <a:solidFill>
            <a:schemeClr val="tx1"/>
          </a:solidFill>
          <a:latin typeface="+mn-lt"/>
          <a:ea typeface="+mn-ea"/>
          <a:cs typeface="+mn-cs"/>
        </a:defRPr>
      </a:lvl1pPr>
      <a:lvl2pPr marL="366713" indent="-174625" algn="l" defTabSz="1025525" rtl="0" eaLnBrk="0" fontAlgn="base" hangingPunct="0">
        <a:spcBef>
          <a:spcPts val="800"/>
        </a:spcBef>
        <a:spcAft>
          <a:spcPct val="0"/>
        </a:spcAft>
        <a:buClr>
          <a:srgbClr val="003263"/>
        </a:buClr>
        <a:buSzPct val="100000"/>
        <a:buFont typeface="Symbol" pitchFamily="18" charset="2"/>
        <a:buChar char="-"/>
        <a:defRPr sz="1200">
          <a:solidFill>
            <a:schemeClr val="tx1"/>
          </a:solidFill>
          <a:latin typeface="+mn-lt"/>
        </a:defRPr>
      </a:lvl2pPr>
      <a:lvl3pPr marL="546100" indent="-177800" algn="l" defTabSz="1025525" rtl="0" eaLnBrk="0" fontAlgn="base" hangingPunct="0">
        <a:spcBef>
          <a:spcPts val="800"/>
        </a:spcBef>
        <a:spcAft>
          <a:spcPct val="0"/>
        </a:spcAft>
        <a:buClr>
          <a:srgbClr val="003263"/>
        </a:buClr>
        <a:buSzPct val="100000"/>
        <a:buFont typeface="Symbol" pitchFamily="18" charset="2"/>
        <a:buChar char="-"/>
        <a:defRPr sz="1200">
          <a:solidFill>
            <a:schemeClr val="tx1"/>
          </a:solidFill>
          <a:latin typeface="+mn-lt"/>
        </a:defRPr>
      </a:lvl3pPr>
      <a:lvl4pPr marL="725488" indent="-177800" algn="l" defTabSz="1025525" rtl="0" eaLnBrk="0" fontAlgn="base" hangingPunct="0">
        <a:spcBef>
          <a:spcPts val="800"/>
        </a:spcBef>
        <a:spcAft>
          <a:spcPct val="0"/>
        </a:spcAft>
        <a:buClr>
          <a:srgbClr val="003263"/>
        </a:buClr>
        <a:buSzPct val="100000"/>
        <a:buFont typeface="Symbol" pitchFamily="18" charset="2"/>
        <a:buChar char="-"/>
        <a:defRPr sz="1200">
          <a:solidFill>
            <a:schemeClr val="tx1"/>
          </a:solidFill>
          <a:latin typeface="+mn-lt"/>
        </a:defRPr>
      </a:lvl4pPr>
      <a:lvl5pPr marL="904875" indent="-177800" algn="l" defTabSz="1025525" rtl="0" eaLnBrk="0" fontAlgn="base" hangingPunct="0">
        <a:spcBef>
          <a:spcPts val="800"/>
        </a:spcBef>
        <a:spcAft>
          <a:spcPct val="0"/>
        </a:spcAft>
        <a:buClr>
          <a:srgbClr val="003263"/>
        </a:buClr>
        <a:buSzPct val="100000"/>
        <a:buFont typeface="Symbol" pitchFamily="18" charset="2"/>
        <a:buChar char="-"/>
        <a:defRPr sz="1200">
          <a:solidFill>
            <a:schemeClr val="tx1"/>
          </a:solidFill>
          <a:latin typeface="+mn-lt"/>
        </a:defRPr>
      </a:lvl5pPr>
      <a:lvl6pPr marL="1362075" indent="-177800" algn="l" defTabSz="1025525" rtl="0" eaLnBrk="0" fontAlgn="base" hangingPunct="0">
        <a:spcBef>
          <a:spcPts val="800"/>
        </a:spcBef>
        <a:spcAft>
          <a:spcPct val="0"/>
        </a:spcAft>
        <a:buClr>
          <a:srgbClr val="003263"/>
        </a:buClr>
        <a:buSzPct val="100000"/>
        <a:buFont typeface="Symbol" pitchFamily="18" charset="2"/>
        <a:buChar char="-"/>
        <a:defRPr sz="1200">
          <a:solidFill>
            <a:schemeClr val="tx1"/>
          </a:solidFill>
          <a:latin typeface="+mn-lt"/>
        </a:defRPr>
      </a:lvl6pPr>
      <a:lvl7pPr marL="1819275" indent="-177800" algn="l" defTabSz="1025525" rtl="0" eaLnBrk="0" fontAlgn="base" hangingPunct="0">
        <a:spcBef>
          <a:spcPts val="800"/>
        </a:spcBef>
        <a:spcAft>
          <a:spcPct val="0"/>
        </a:spcAft>
        <a:buClr>
          <a:srgbClr val="003263"/>
        </a:buClr>
        <a:buSzPct val="100000"/>
        <a:buFont typeface="Symbol" pitchFamily="18" charset="2"/>
        <a:buChar char="-"/>
        <a:defRPr sz="1200">
          <a:solidFill>
            <a:schemeClr val="tx1"/>
          </a:solidFill>
          <a:latin typeface="+mn-lt"/>
        </a:defRPr>
      </a:lvl7pPr>
      <a:lvl8pPr marL="2276475" indent="-177800" algn="l" defTabSz="1025525" rtl="0" eaLnBrk="0" fontAlgn="base" hangingPunct="0">
        <a:spcBef>
          <a:spcPts val="800"/>
        </a:spcBef>
        <a:spcAft>
          <a:spcPct val="0"/>
        </a:spcAft>
        <a:buClr>
          <a:srgbClr val="003263"/>
        </a:buClr>
        <a:buSzPct val="100000"/>
        <a:buFont typeface="Symbol" pitchFamily="18" charset="2"/>
        <a:buChar char="-"/>
        <a:defRPr sz="1200">
          <a:solidFill>
            <a:schemeClr val="tx1"/>
          </a:solidFill>
          <a:latin typeface="+mn-lt"/>
        </a:defRPr>
      </a:lvl8pPr>
      <a:lvl9pPr marL="2733675" indent="-177800" algn="l" defTabSz="1025525" rtl="0" eaLnBrk="0" fontAlgn="base" hangingPunct="0">
        <a:spcBef>
          <a:spcPts val="800"/>
        </a:spcBef>
        <a:spcAft>
          <a:spcPct val="0"/>
        </a:spcAft>
        <a:buClr>
          <a:srgbClr val="003263"/>
        </a:buClr>
        <a:buSzPct val="100000"/>
        <a:buFont typeface="Symbol" pitchFamily="18"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6.xml"/><Relationship Id="rId5" Type="http://schemas.openxmlformats.org/officeDocument/2006/relationships/image" Target="../media/image21.emf"/><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file:///\\abqpwpffp001\ecm\common\WORD\Gadsden%20Schools\2014\POS%202014%20-%20Gadsden.xlsx!school%20tax%20rates!%5bPOS%202014%20-%20Gadsden.xlsx%5dschool%20tax%20rates%20Chart%204"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ChangeArrowheads="1"/>
          </p:cNvSpPr>
          <p:nvPr/>
        </p:nvSpPr>
        <p:spPr bwMode="gray">
          <a:xfrm>
            <a:off x="6181725" y="539750"/>
            <a:ext cx="28829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946150">
              <a:defRPr>
                <a:solidFill>
                  <a:schemeClr val="tx1"/>
                </a:solidFill>
                <a:latin typeface="Arial" charset="0"/>
              </a:defRPr>
            </a:lvl1pPr>
            <a:lvl2pPr marL="473075" defTabSz="946150">
              <a:defRPr>
                <a:solidFill>
                  <a:schemeClr val="tx1"/>
                </a:solidFill>
                <a:latin typeface="Arial" charset="0"/>
              </a:defRPr>
            </a:lvl2pPr>
            <a:lvl3pPr marL="946150" defTabSz="946150">
              <a:defRPr>
                <a:solidFill>
                  <a:schemeClr val="tx1"/>
                </a:solidFill>
                <a:latin typeface="Arial" charset="0"/>
              </a:defRPr>
            </a:lvl3pPr>
            <a:lvl4pPr marL="1419225" defTabSz="946150">
              <a:defRPr>
                <a:solidFill>
                  <a:schemeClr val="tx1"/>
                </a:solidFill>
                <a:latin typeface="Arial" charset="0"/>
              </a:defRPr>
            </a:lvl4pPr>
            <a:lvl5pPr marL="1892300" defTabSz="946150">
              <a:defRPr>
                <a:solidFill>
                  <a:schemeClr val="tx1"/>
                </a:solidFill>
                <a:latin typeface="Arial" charset="0"/>
              </a:defRPr>
            </a:lvl5pPr>
            <a:lvl6pPr marL="2349500" defTabSz="946150" fontAlgn="base">
              <a:spcBef>
                <a:spcPct val="0"/>
              </a:spcBef>
              <a:spcAft>
                <a:spcPct val="0"/>
              </a:spcAft>
              <a:defRPr>
                <a:solidFill>
                  <a:schemeClr val="tx1"/>
                </a:solidFill>
                <a:latin typeface="Arial" charset="0"/>
              </a:defRPr>
            </a:lvl6pPr>
            <a:lvl7pPr marL="2806700" defTabSz="946150" fontAlgn="base">
              <a:spcBef>
                <a:spcPct val="0"/>
              </a:spcBef>
              <a:spcAft>
                <a:spcPct val="0"/>
              </a:spcAft>
              <a:defRPr>
                <a:solidFill>
                  <a:schemeClr val="tx1"/>
                </a:solidFill>
                <a:latin typeface="Arial" charset="0"/>
              </a:defRPr>
            </a:lvl7pPr>
            <a:lvl8pPr marL="3263900" defTabSz="946150" fontAlgn="base">
              <a:spcBef>
                <a:spcPct val="0"/>
              </a:spcBef>
              <a:spcAft>
                <a:spcPct val="0"/>
              </a:spcAft>
              <a:defRPr>
                <a:solidFill>
                  <a:schemeClr val="tx1"/>
                </a:solidFill>
                <a:latin typeface="Arial" charset="0"/>
              </a:defRPr>
            </a:lvl8pPr>
            <a:lvl9pPr marL="3721100" defTabSz="946150" fontAlgn="base">
              <a:spcBef>
                <a:spcPct val="0"/>
              </a:spcBef>
              <a:spcAft>
                <a:spcPct val="0"/>
              </a:spcAft>
              <a:defRPr>
                <a:solidFill>
                  <a:schemeClr val="tx1"/>
                </a:solidFill>
                <a:latin typeface="Arial" charset="0"/>
              </a:defRPr>
            </a:lvl9pPr>
          </a:lstStyle>
          <a:p>
            <a:pPr algn="r" eaLnBrk="0" hangingPunct="0"/>
            <a:r>
              <a:rPr lang="en-CA" altLang="en-US" sz="1100">
                <a:solidFill>
                  <a:schemeClr val="bg1"/>
                </a:solidFill>
              </a:rPr>
              <a:t>Strictly Private and Confidential</a:t>
            </a:r>
          </a:p>
        </p:txBody>
      </p:sp>
      <p:pic>
        <p:nvPicPr>
          <p:cNvPr id="34822" name="Picture 6" descr="08130_PPT_CityCollage_landsca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3" y="4481513"/>
            <a:ext cx="93853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34823" name="Group 7"/>
          <p:cNvGrpSpPr>
            <a:grpSpLocks/>
          </p:cNvGrpSpPr>
          <p:nvPr/>
        </p:nvGrpSpPr>
        <p:grpSpPr bwMode="auto">
          <a:xfrm>
            <a:off x="333375" y="5510213"/>
            <a:ext cx="9396413" cy="1992312"/>
            <a:chOff x="210" y="3471"/>
            <a:chExt cx="5919" cy="1255"/>
          </a:xfrm>
        </p:grpSpPr>
        <p:sp>
          <p:nvSpPr>
            <p:cNvPr id="34824" name="Rectangle 8"/>
            <p:cNvSpPr>
              <a:spLocks noChangeArrowheads="1"/>
            </p:cNvSpPr>
            <p:nvPr/>
          </p:nvSpPr>
          <p:spPr bwMode="auto">
            <a:xfrm>
              <a:off x="210" y="3471"/>
              <a:ext cx="5919" cy="1255"/>
            </a:xfrm>
            <a:prstGeom prst="rect">
              <a:avLst/>
            </a:prstGeom>
            <a:solidFill>
              <a:srgbClr val="003263"/>
            </a:solidFill>
            <a:ln w="9525" algn="ctr">
              <a:solidFill>
                <a:srgbClr val="00326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4825" name="Picture 9" descr="RBC Capital Markets_on d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8" y="3743"/>
              <a:ext cx="2001" cy="573"/>
            </a:xfrm>
            <a:prstGeom prst="rect">
              <a:avLst/>
            </a:prstGeom>
            <a:noFill/>
            <a:extLst>
              <a:ext uri="{909E8E84-426E-40DD-AFC4-6F175D3DCCD1}">
                <a14:hiddenFill xmlns:a14="http://schemas.microsoft.com/office/drawing/2010/main">
                  <a:solidFill>
                    <a:srgbClr val="FFFFFF"/>
                  </a:solidFill>
                </a14:hiddenFill>
              </a:ext>
            </a:extLst>
          </p:spPr>
        </p:pic>
      </p:grpSp>
      <p:sp>
        <p:nvSpPr>
          <p:cNvPr id="34829" name="Rectangle 13"/>
          <p:cNvSpPr>
            <a:spLocks noGrp="1" noChangeArrowheads="1"/>
          </p:cNvSpPr>
          <p:nvPr>
            <p:ph type="subTitle" idx="1"/>
          </p:nvPr>
        </p:nvSpPr>
        <p:spPr>
          <a:xfrm>
            <a:off x="916781" y="2895600"/>
            <a:ext cx="8229600" cy="1066800"/>
          </a:xfrm>
          <a:noFill/>
          <a:ln/>
        </p:spPr>
        <p:txBody>
          <a:bodyPr/>
          <a:lstStyle/>
          <a:p>
            <a:r>
              <a:rPr lang="en-CA" altLang="en-US" dirty="0">
                <a:solidFill>
                  <a:srgbClr val="494339"/>
                </a:solidFill>
              </a:rPr>
              <a:t>$9,500,000 - General Obligation School Building Bonds, Series </a:t>
            </a:r>
            <a:r>
              <a:rPr lang="en-CA" altLang="en-US" dirty="0" smtClean="0">
                <a:solidFill>
                  <a:srgbClr val="494339"/>
                </a:solidFill>
              </a:rPr>
              <a:t>2014 </a:t>
            </a:r>
            <a:endParaRPr lang="en-CA" altLang="en-US" dirty="0">
              <a:solidFill>
                <a:srgbClr val="494339"/>
              </a:solidFill>
            </a:endParaRPr>
          </a:p>
          <a:p>
            <a:endParaRPr lang="en-CA" altLang="en-US" sz="1400" dirty="0">
              <a:solidFill>
                <a:srgbClr val="494339"/>
              </a:solidFill>
            </a:endParaRPr>
          </a:p>
          <a:p>
            <a:r>
              <a:rPr lang="en-CA" altLang="en-US" sz="1400" dirty="0">
                <a:solidFill>
                  <a:srgbClr val="494339"/>
                </a:solidFill>
              </a:rPr>
              <a:t>August </a:t>
            </a:r>
            <a:r>
              <a:rPr lang="en-CA" altLang="en-US" sz="1400" dirty="0" smtClean="0">
                <a:solidFill>
                  <a:srgbClr val="494339"/>
                </a:solidFill>
              </a:rPr>
              <a:t>14, 2014</a:t>
            </a:r>
            <a:endParaRPr lang="en-CA" altLang="en-US" sz="1400" dirty="0">
              <a:solidFill>
                <a:srgbClr val="494339"/>
              </a:solidFill>
            </a:endParaRPr>
          </a:p>
        </p:txBody>
      </p:sp>
      <p:sp>
        <p:nvSpPr>
          <p:cNvPr id="34830" name="Text Box 14"/>
          <p:cNvSpPr txBox="1">
            <a:spLocks noChangeArrowheads="1"/>
          </p:cNvSpPr>
          <p:nvPr/>
        </p:nvSpPr>
        <p:spPr bwMode="auto">
          <a:xfrm>
            <a:off x="1143000" y="19812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t>Gadsden Independent School District No. 16</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r>
              <a:rPr lang="en-US" smtClean="0"/>
              <a:t>Weekly Municipal Market Update</a:t>
            </a:r>
          </a:p>
        </p:txBody>
      </p:sp>
      <p:sp>
        <p:nvSpPr>
          <p:cNvPr id="6147" name="Rectangle 3"/>
          <p:cNvSpPr>
            <a:spLocks noGrp="1" noChangeArrowheads="1"/>
          </p:cNvSpPr>
          <p:nvPr>
            <p:ph type="subTitle" idx="1"/>
          </p:nvPr>
        </p:nvSpPr>
        <p:spPr/>
        <p:txBody>
          <a:bodyPr/>
          <a:lstStyle/>
          <a:p>
            <a:r>
              <a:rPr lang="en-US" dirty="0" smtClean="0"/>
              <a:t>August 11, 2014</a:t>
            </a:r>
          </a:p>
        </p:txBody>
      </p:sp>
    </p:spTree>
    <p:extLst>
      <p:ext uri="{BB962C8B-B14F-4D97-AF65-F5344CB8AC3E}">
        <p14:creationId xmlns:p14="http://schemas.microsoft.com/office/powerpoint/2010/main" val="1432633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
          <p:cNvSpPr>
            <a:spLocks noGrp="1"/>
          </p:cNvSpPr>
          <p:nvPr>
            <p:ph type="sldNum" sz="quarter" idx="10"/>
          </p:nvPr>
        </p:nvSpPr>
        <p:spPr>
          <a:noFill/>
        </p:spPr>
        <p:txBody>
          <a:bodyPr/>
          <a:lstStyle>
            <a:lvl1pPr defTabSz="1025525" eaLnBrk="0" hangingPunct="0">
              <a:defRPr>
                <a:solidFill>
                  <a:schemeClr val="tx1"/>
                </a:solidFill>
                <a:latin typeface="Arial" charset="0"/>
              </a:defRPr>
            </a:lvl1pPr>
            <a:lvl2pPr marL="742950" indent="-285750" defTabSz="1025525" eaLnBrk="0" hangingPunct="0">
              <a:defRPr>
                <a:solidFill>
                  <a:schemeClr val="tx1"/>
                </a:solidFill>
                <a:latin typeface="Arial" charset="0"/>
              </a:defRPr>
            </a:lvl2pPr>
            <a:lvl3pPr marL="1143000" indent="-228600" defTabSz="1025525" eaLnBrk="0" hangingPunct="0">
              <a:defRPr>
                <a:solidFill>
                  <a:schemeClr val="tx1"/>
                </a:solidFill>
                <a:latin typeface="Arial" charset="0"/>
              </a:defRPr>
            </a:lvl3pPr>
            <a:lvl4pPr marL="1600200" indent="-228600" defTabSz="1025525" eaLnBrk="0" hangingPunct="0">
              <a:defRPr>
                <a:solidFill>
                  <a:schemeClr val="tx1"/>
                </a:solidFill>
                <a:latin typeface="Arial" charset="0"/>
              </a:defRPr>
            </a:lvl4pPr>
            <a:lvl5pPr marL="2057400" indent="-228600" defTabSz="1025525" eaLnBrk="0" hangingPunct="0">
              <a:defRPr>
                <a:solidFill>
                  <a:schemeClr val="tx1"/>
                </a:solidFill>
                <a:latin typeface="Arial" charset="0"/>
              </a:defRPr>
            </a:lvl5pPr>
            <a:lvl6pPr marL="2514600" indent="-228600" defTabSz="1025525" eaLnBrk="0" fontAlgn="base" hangingPunct="0">
              <a:spcBef>
                <a:spcPct val="0"/>
              </a:spcBef>
              <a:spcAft>
                <a:spcPct val="0"/>
              </a:spcAft>
              <a:defRPr>
                <a:solidFill>
                  <a:schemeClr val="tx1"/>
                </a:solidFill>
                <a:latin typeface="Arial" charset="0"/>
              </a:defRPr>
            </a:lvl6pPr>
            <a:lvl7pPr marL="2971800" indent="-228600" defTabSz="1025525" eaLnBrk="0" fontAlgn="base" hangingPunct="0">
              <a:spcBef>
                <a:spcPct val="0"/>
              </a:spcBef>
              <a:spcAft>
                <a:spcPct val="0"/>
              </a:spcAft>
              <a:defRPr>
                <a:solidFill>
                  <a:schemeClr val="tx1"/>
                </a:solidFill>
                <a:latin typeface="Arial" charset="0"/>
              </a:defRPr>
            </a:lvl7pPr>
            <a:lvl8pPr marL="3429000" indent="-228600" defTabSz="1025525" eaLnBrk="0" fontAlgn="base" hangingPunct="0">
              <a:spcBef>
                <a:spcPct val="0"/>
              </a:spcBef>
              <a:spcAft>
                <a:spcPct val="0"/>
              </a:spcAft>
              <a:defRPr>
                <a:solidFill>
                  <a:schemeClr val="tx1"/>
                </a:solidFill>
                <a:latin typeface="Arial" charset="0"/>
              </a:defRPr>
            </a:lvl8pPr>
            <a:lvl9pPr marL="3886200" indent="-228600" defTabSz="1025525" eaLnBrk="0" fontAlgn="base" hangingPunct="0">
              <a:spcBef>
                <a:spcPct val="0"/>
              </a:spcBef>
              <a:spcAft>
                <a:spcPct val="0"/>
              </a:spcAft>
              <a:defRPr>
                <a:solidFill>
                  <a:schemeClr val="tx1"/>
                </a:solidFill>
                <a:latin typeface="Arial" charset="0"/>
              </a:defRPr>
            </a:lvl9pPr>
          </a:lstStyle>
          <a:p>
            <a:fld id="{D1CD2F7A-86C7-4848-9DEE-CAD75DAAFA2B}" type="slidenum">
              <a:rPr lang="en-CA" smtClean="0">
                <a:solidFill>
                  <a:srgbClr val="A29989"/>
                </a:solidFill>
              </a:rPr>
              <a:pPr/>
              <a:t>10</a:t>
            </a:fld>
            <a:endParaRPr lang="en-CA" smtClean="0">
              <a:solidFill>
                <a:srgbClr val="A29989"/>
              </a:solidFill>
            </a:endParaRPr>
          </a:p>
        </p:txBody>
      </p:sp>
      <p:sp>
        <p:nvSpPr>
          <p:cNvPr id="8195" name="Rectangle 2"/>
          <p:cNvSpPr>
            <a:spLocks noGrp="1" noChangeArrowheads="1"/>
          </p:cNvSpPr>
          <p:nvPr>
            <p:ph type="title"/>
          </p:nvPr>
        </p:nvSpPr>
        <p:spPr/>
        <p:txBody>
          <a:bodyPr/>
          <a:lstStyle/>
          <a:p>
            <a:r>
              <a:rPr lang="en-US" smtClean="0"/>
              <a:t>Short-Term Market</a:t>
            </a:r>
          </a:p>
        </p:txBody>
      </p:sp>
      <p:grpSp>
        <p:nvGrpSpPr>
          <p:cNvPr id="8196" name="HeadingTitle 6"/>
          <p:cNvGrpSpPr>
            <a:grpSpLocks/>
          </p:cNvGrpSpPr>
          <p:nvPr/>
        </p:nvGrpSpPr>
        <p:grpSpPr bwMode="auto">
          <a:xfrm>
            <a:off x="641350" y="1120775"/>
            <a:ext cx="8726488" cy="320675"/>
            <a:chOff x="2319" y="973"/>
            <a:chExt cx="3597" cy="202"/>
          </a:xfrm>
        </p:grpSpPr>
        <p:sp>
          <p:nvSpPr>
            <p:cNvPr id="8205" name="Rectangle 4"/>
            <p:cNvSpPr>
              <a:spLocks noChangeArrowheads="1"/>
            </p:cNvSpPr>
            <p:nvPr/>
          </p:nvSpPr>
          <p:spPr bwMode="gray">
            <a:xfrm>
              <a:off x="2319" y="973"/>
              <a:ext cx="3596"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nchor="b"/>
            <a:lstStyle/>
            <a:p>
              <a:r>
                <a:rPr lang="en-US" sz="1200" b="1">
                  <a:solidFill>
                    <a:srgbClr val="003263"/>
                  </a:solidFill>
                </a:rPr>
                <a:t>Market Overview</a:t>
              </a:r>
            </a:p>
          </p:txBody>
        </p:sp>
        <p:sp>
          <p:nvSpPr>
            <p:cNvPr id="8206" name="Line 5"/>
            <p:cNvSpPr>
              <a:spLocks noChangeShapeType="1"/>
            </p:cNvSpPr>
            <p:nvPr/>
          </p:nvSpPr>
          <p:spPr bwMode="gray">
            <a:xfrm>
              <a:off x="2319" y="1175"/>
              <a:ext cx="3597" cy="0"/>
            </a:xfrm>
            <a:prstGeom prst="line">
              <a:avLst/>
            </a:prstGeom>
            <a:noFill/>
            <a:ln w="12700">
              <a:solidFill>
                <a:srgbClr val="0032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97" name="HeadingBody 7"/>
          <p:cNvSpPr txBox="1">
            <a:spLocks noChangeArrowheads="1"/>
          </p:cNvSpPr>
          <p:nvPr/>
        </p:nvSpPr>
        <p:spPr bwMode="auto">
          <a:xfrm>
            <a:off x="666750" y="1441450"/>
            <a:ext cx="8723313"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88900" r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buClr>
                <a:srgbClr val="003263"/>
              </a:buClr>
              <a:buSzPct val="100000"/>
              <a:buFont typeface="Wingdings" pitchFamily="2" charset="2"/>
              <a:buNone/>
            </a:pPr>
            <a:endParaRPr lang="en-CA" sz="1200"/>
          </a:p>
        </p:txBody>
      </p:sp>
      <p:grpSp>
        <p:nvGrpSpPr>
          <p:cNvPr id="8198" name="HeadingTitle 18"/>
          <p:cNvGrpSpPr>
            <a:grpSpLocks/>
          </p:cNvGrpSpPr>
          <p:nvPr/>
        </p:nvGrpSpPr>
        <p:grpSpPr bwMode="auto">
          <a:xfrm>
            <a:off x="674688" y="3186113"/>
            <a:ext cx="8716962" cy="320675"/>
            <a:chOff x="420" y="2546"/>
            <a:chExt cx="1698" cy="202"/>
          </a:xfrm>
        </p:grpSpPr>
        <p:sp>
          <p:nvSpPr>
            <p:cNvPr id="8203" name="Rectangle 8"/>
            <p:cNvSpPr>
              <a:spLocks noChangeArrowheads="1"/>
            </p:cNvSpPr>
            <p:nvPr/>
          </p:nvSpPr>
          <p:spPr bwMode="gray">
            <a:xfrm>
              <a:off x="420" y="2546"/>
              <a:ext cx="1697"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nchor="b"/>
            <a:lstStyle/>
            <a:p>
              <a:r>
                <a:rPr lang="en-US" sz="1200" b="1">
                  <a:solidFill>
                    <a:srgbClr val="003263"/>
                  </a:solidFill>
                </a:rPr>
                <a:t>SIFMA vs. LIBOR</a:t>
              </a:r>
            </a:p>
          </p:txBody>
        </p:sp>
        <p:sp>
          <p:nvSpPr>
            <p:cNvPr id="8204" name="Line 9"/>
            <p:cNvSpPr>
              <a:spLocks noChangeShapeType="1"/>
            </p:cNvSpPr>
            <p:nvPr/>
          </p:nvSpPr>
          <p:spPr bwMode="gray">
            <a:xfrm>
              <a:off x="420" y="2748"/>
              <a:ext cx="1698" cy="0"/>
            </a:xfrm>
            <a:prstGeom prst="line">
              <a:avLst/>
            </a:prstGeom>
            <a:noFill/>
            <a:ln w="12700">
              <a:solidFill>
                <a:srgbClr val="0032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99" name="Source 17"/>
          <p:cNvSpPr txBox="1">
            <a:spLocks noChangeArrowheads="1"/>
          </p:cNvSpPr>
          <p:nvPr/>
        </p:nvSpPr>
        <p:spPr bwMode="auto">
          <a:xfrm>
            <a:off x="752475" y="7056438"/>
            <a:ext cx="48768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100" tIns="0" rIns="38100" bIns="0" anchor="b"/>
          <a:lstStyle>
            <a:lvl1pPr marL="412750" indent="-412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i="1"/>
              <a:t>Source: Bloomberg</a:t>
            </a:r>
          </a:p>
        </p:txBody>
      </p:sp>
      <p:sp>
        <p:nvSpPr>
          <p:cNvPr id="8200" name="Text Box 11"/>
          <p:cNvSpPr txBox="1">
            <a:spLocks noChangeArrowheads="1"/>
          </p:cNvSpPr>
          <p:nvPr/>
        </p:nvSpPr>
        <p:spPr bwMode="auto">
          <a:xfrm>
            <a:off x="665163" y="1587500"/>
            <a:ext cx="871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sz="1400"/>
          </a:p>
        </p:txBody>
      </p:sp>
      <p:sp>
        <p:nvSpPr>
          <p:cNvPr id="8201" name="Text Box 31"/>
          <p:cNvSpPr txBox="1">
            <a:spLocks noChangeArrowheads="1"/>
          </p:cNvSpPr>
          <p:nvPr/>
        </p:nvSpPr>
        <p:spPr bwMode="auto">
          <a:xfrm>
            <a:off x="674688" y="1587500"/>
            <a:ext cx="8716962"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t>Yields in the short-term tax-exempt variable rate demand note (VRDN) market moved higher last week, particularly in the second half of the week. As the demand from August coupon reinvestments waned, yields were pushed higher, although in a controlled fashion of roughly 1 bps per day.</a:t>
            </a:r>
          </a:p>
          <a:p>
            <a:endParaRPr lang="en-US" sz="1200"/>
          </a:p>
          <a:p>
            <a:r>
              <a:rPr lang="en-US" sz="1200"/>
              <a:t>The SIFMA Index was reset at 0.05%, down 1bps on the week.</a:t>
            </a:r>
          </a:p>
        </p:txBody>
      </p:sp>
      <p:pic>
        <p:nvPicPr>
          <p:cNvPr id="8202"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738" y="3486150"/>
            <a:ext cx="9399587"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432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0"/>
          </p:nvPr>
        </p:nvSpPr>
        <p:spPr>
          <a:noFill/>
        </p:spPr>
        <p:txBody>
          <a:bodyPr/>
          <a:lstStyle>
            <a:lvl1pPr defTabSz="1025525" eaLnBrk="0" hangingPunct="0">
              <a:defRPr>
                <a:solidFill>
                  <a:schemeClr val="tx1"/>
                </a:solidFill>
                <a:latin typeface="Arial" charset="0"/>
              </a:defRPr>
            </a:lvl1pPr>
            <a:lvl2pPr marL="742950" indent="-285750" defTabSz="1025525" eaLnBrk="0" hangingPunct="0">
              <a:defRPr>
                <a:solidFill>
                  <a:schemeClr val="tx1"/>
                </a:solidFill>
                <a:latin typeface="Arial" charset="0"/>
              </a:defRPr>
            </a:lvl2pPr>
            <a:lvl3pPr marL="1143000" indent="-228600" defTabSz="1025525" eaLnBrk="0" hangingPunct="0">
              <a:defRPr>
                <a:solidFill>
                  <a:schemeClr val="tx1"/>
                </a:solidFill>
                <a:latin typeface="Arial" charset="0"/>
              </a:defRPr>
            </a:lvl3pPr>
            <a:lvl4pPr marL="1600200" indent="-228600" defTabSz="1025525" eaLnBrk="0" hangingPunct="0">
              <a:defRPr>
                <a:solidFill>
                  <a:schemeClr val="tx1"/>
                </a:solidFill>
                <a:latin typeface="Arial" charset="0"/>
              </a:defRPr>
            </a:lvl4pPr>
            <a:lvl5pPr marL="2057400" indent="-228600" defTabSz="1025525" eaLnBrk="0" hangingPunct="0">
              <a:defRPr>
                <a:solidFill>
                  <a:schemeClr val="tx1"/>
                </a:solidFill>
                <a:latin typeface="Arial" charset="0"/>
              </a:defRPr>
            </a:lvl5pPr>
            <a:lvl6pPr marL="2514600" indent="-228600" defTabSz="1025525" eaLnBrk="0" fontAlgn="base" hangingPunct="0">
              <a:spcBef>
                <a:spcPct val="0"/>
              </a:spcBef>
              <a:spcAft>
                <a:spcPct val="0"/>
              </a:spcAft>
              <a:defRPr>
                <a:solidFill>
                  <a:schemeClr val="tx1"/>
                </a:solidFill>
                <a:latin typeface="Arial" charset="0"/>
              </a:defRPr>
            </a:lvl6pPr>
            <a:lvl7pPr marL="2971800" indent="-228600" defTabSz="1025525" eaLnBrk="0" fontAlgn="base" hangingPunct="0">
              <a:spcBef>
                <a:spcPct val="0"/>
              </a:spcBef>
              <a:spcAft>
                <a:spcPct val="0"/>
              </a:spcAft>
              <a:defRPr>
                <a:solidFill>
                  <a:schemeClr val="tx1"/>
                </a:solidFill>
                <a:latin typeface="Arial" charset="0"/>
              </a:defRPr>
            </a:lvl7pPr>
            <a:lvl8pPr marL="3429000" indent="-228600" defTabSz="1025525" eaLnBrk="0" fontAlgn="base" hangingPunct="0">
              <a:spcBef>
                <a:spcPct val="0"/>
              </a:spcBef>
              <a:spcAft>
                <a:spcPct val="0"/>
              </a:spcAft>
              <a:defRPr>
                <a:solidFill>
                  <a:schemeClr val="tx1"/>
                </a:solidFill>
                <a:latin typeface="Arial" charset="0"/>
              </a:defRPr>
            </a:lvl8pPr>
            <a:lvl9pPr marL="3886200" indent="-228600" defTabSz="1025525" eaLnBrk="0" fontAlgn="base" hangingPunct="0">
              <a:spcBef>
                <a:spcPct val="0"/>
              </a:spcBef>
              <a:spcAft>
                <a:spcPct val="0"/>
              </a:spcAft>
              <a:defRPr>
                <a:solidFill>
                  <a:schemeClr val="tx1"/>
                </a:solidFill>
                <a:latin typeface="Arial" charset="0"/>
              </a:defRPr>
            </a:lvl9pPr>
          </a:lstStyle>
          <a:p>
            <a:fld id="{0017EB66-55E8-4A16-92FD-82B14E9D7BE6}" type="slidenum">
              <a:rPr lang="en-CA" smtClean="0">
                <a:solidFill>
                  <a:srgbClr val="A29989"/>
                </a:solidFill>
              </a:rPr>
              <a:pPr/>
              <a:t>11</a:t>
            </a:fld>
            <a:endParaRPr lang="en-CA" smtClean="0">
              <a:solidFill>
                <a:srgbClr val="A29989"/>
              </a:solidFill>
            </a:endParaRPr>
          </a:p>
        </p:txBody>
      </p:sp>
      <p:sp>
        <p:nvSpPr>
          <p:cNvPr id="9219" name="HeadingBody 7"/>
          <p:cNvSpPr txBox="1">
            <a:spLocks noChangeArrowheads="1"/>
          </p:cNvSpPr>
          <p:nvPr/>
        </p:nvSpPr>
        <p:spPr bwMode="auto">
          <a:xfrm>
            <a:off x="666750" y="1465263"/>
            <a:ext cx="4337050" cy="549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88900" r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ts val="1200"/>
              </a:spcBef>
              <a:buClr>
                <a:srgbClr val="003263"/>
              </a:buClr>
              <a:buSzPct val="100000"/>
              <a:buFont typeface="Wingdings" pitchFamily="2" charset="2"/>
              <a:buNone/>
            </a:pPr>
            <a:endParaRPr lang="en-CA" sz="900"/>
          </a:p>
        </p:txBody>
      </p:sp>
      <p:sp>
        <p:nvSpPr>
          <p:cNvPr id="9220" name="Rectangle 3"/>
          <p:cNvSpPr>
            <a:spLocks noGrp="1" noChangeArrowheads="1"/>
          </p:cNvSpPr>
          <p:nvPr>
            <p:ph type="title"/>
          </p:nvPr>
        </p:nvSpPr>
        <p:spPr/>
        <p:txBody>
          <a:bodyPr/>
          <a:lstStyle/>
          <a:p>
            <a:r>
              <a:rPr lang="en-US" smtClean="0"/>
              <a:t>Long-Term Market</a:t>
            </a:r>
          </a:p>
        </p:txBody>
      </p:sp>
      <p:grpSp>
        <p:nvGrpSpPr>
          <p:cNvPr id="9221" name="HeadingTitle 6"/>
          <p:cNvGrpSpPr>
            <a:grpSpLocks/>
          </p:cNvGrpSpPr>
          <p:nvPr/>
        </p:nvGrpSpPr>
        <p:grpSpPr bwMode="auto">
          <a:xfrm>
            <a:off x="636588" y="1144588"/>
            <a:ext cx="4337050" cy="303212"/>
            <a:chOff x="2319" y="973"/>
            <a:chExt cx="3597" cy="202"/>
          </a:xfrm>
        </p:grpSpPr>
        <p:sp>
          <p:nvSpPr>
            <p:cNvPr id="9232" name="Rectangle 5"/>
            <p:cNvSpPr>
              <a:spLocks noChangeArrowheads="1"/>
            </p:cNvSpPr>
            <p:nvPr/>
          </p:nvSpPr>
          <p:spPr bwMode="gray">
            <a:xfrm>
              <a:off x="2319" y="973"/>
              <a:ext cx="3596"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nchor="b"/>
            <a:lstStyle/>
            <a:p>
              <a:r>
                <a:rPr lang="en-US" sz="1200" b="1">
                  <a:solidFill>
                    <a:srgbClr val="003263"/>
                  </a:solidFill>
                </a:rPr>
                <a:t>Market Overview</a:t>
              </a:r>
            </a:p>
          </p:txBody>
        </p:sp>
        <p:sp>
          <p:nvSpPr>
            <p:cNvPr id="9233" name="Line 6"/>
            <p:cNvSpPr>
              <a:spLocks noChangeShapeType="1"/>
            </p:cNvSpPr>
            <p:nvPr/>
          </p:nvSpPr>
          <p:spPr bwMode="gray">
            <a:xfrm>
              <a:off x="2319" y="1175"/>
              <a:ext cx="3597" cy="0"/>
            </a:xfrm>
            <a:prstGeom prst="line">
              <a:avLst/>
            </a:prstGeom>
            <a:noFill/>
            <a:ln w="12700">
              <a:solidFill>
                <a:srgbClr val="0032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22" name="HeadingTitle 10"/>
          <p:cNvGrpSpPr>
            <a:grpSpLocks/>
          </p:cNvGrpSpPr>
          <p:nvPr/>
        </p:nvGrpSpPr>
        <p:grpSpPr bwMode="auto">
          <a:xfrm>
            <a:off x="5292725" y="4067175"/>
            <a:ext cx="4375150" cy="320675"/>
            <a:chOff x="2319" y="2546"/>
            <a:chExt cx="3597" cy="202"/>
          </a:xfrm>
        </p:grpSpPr>
        <p:sp>
          <p:nvSpPr>
            <p:cNvPr id="9230" name="Rectangle 8"/>
            <p:cNvSpPr>
              <a:spLocks noChangeArrowheads="1"/>
            </p:cNvSpPr>
            <p:nvPr/>
          </p:nvSpPr>
          <p:spPr bwMode="gray">
            <a:xfrm>
              <a:off x="2319" y="2546"/>
              <a:ext cx="3596"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nchor="b"/>
            <a:lstStyle/>
            <a:p>
              <a:r>
                <a:rPr lang="en-US" sz="1200" b="1">
                  <a:solidFill>
                    <a:srgbClr val="003263"/>
                  </a:solidFill>
                </a:rPr>
                <a:t>U.S. Treasury Yield Curve Changes</a:t>
              </a:r>
            </a:p>
          </p:txBody>
        </p:sp>
        <p:sp>
          <p:nvSpPr>
            <p:cNvPr id="9231" name="Line 9"/>
            <p:cNvSpPr>
              <a:spLocks noChangeShapeType="1"/>
            </p:cNvSpPr>
            <p:nvPr/>
          </p:nvSpPr>
          <p:spPr bwMode="gray">
            <a:xfrm>
              <a:off x="2319" y="2748"/>
              <a:ext cx="3597" cy="0"/>
            </a:xfrm>
            <a:prstGeom prst="line">
              <a:avLst/>
            </a:prstGeom>
            <a:noFill/>
            <a:ln w="12700">
              <a:solidFill>
                <a:srgbClr val="0032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23" name="HeadingTitle 18"/>
          <p:cNvGrpSpPr>
            <a:grpSpLocks/>
          </p:cNvGrpSpPr>
          <p:nvPr/>
        </p:nvGrpSpPr>
        <p:grpSpPr bwMode="auto">
          <a:xfrm>
            <a:off x="5308600" y="1144588"/>
            <a:ext cx="4264025" cy="320675"/>
            <a:chOff x="420" y="2546"/>
            <a:chExt cx="1698" cy="202"/>
          </a:xfrm>
        </p:grpSpPr>
        <p:sp>
          <p:nvSpPr>
            <p:cNvPr id="9228" name="Rectangle 11"/>
            <p:cNvSpPr>
              <a:spLocks noChangeArrowheads="1"/>
            </p:cNvSpPr>
            <p:nvPr/>
          </p:nvSpPr>
          <p:spPr bwMode="gray">
            <a:xfrm>
              <a:off x="420" y="2546"/>
              <a:ext cx="1697"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nchor="b"/>
            <a:lstStyle/>
            <a:p>
              <a:r>
                <a:rPr lang="en-US" sz="1200" b="1">
                  <a:solidFill>
                    <a:srgbClr val="003263"/>
                  </a:solidFill>
                </a:rPr>
                <a:t>Municipal GO “AAA” MMD Yield Curve Changes</a:t>
              </a:r>
            </a:p>
          </p:txBody>
        </p:sp>
        <p:sp>
          <p:nvSpPr>
            <p:cNvPr id="9229" name="Line 12"/>
            <p:cNvSpPr>
              <a:spLocks noChangeShapeType="1"/>
            </p:cNvSpPr>
            <p:nvPr/>
          </p:nvSpPr>
          <p:spPr bwMode="gray">
            <a:xfrm>
              <a:off x="420" y="2748"/>
              <a:ext cx="1698" cy="0"/>
            </a:xfrm>
            <a:prstGeom prst="line">
              <a:avLst/>
            </a:prstGeom>
            <a:noFill/>
            <a:ln w="12700">
              <a:solidFill>
                <a:srgbClr val="0032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24" name="Source 17"/>
          <p:cNvSpPr txBox="1">
            <a:spLocks noChangeArrowheads="1"/>
          </p:cNvSpPr>
          <p:nvPr/>
        </p:nvSpPr>
        <p:spPr bwMode="auto">
          <a:xfrm>
            <a:off x="730250" y="7045325"/>
            <a:ext cx="48768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100" tIns="0" rIns="38100" bIns="0" anchor="b"/>
          <a:lstStyle>
            <a:lvl1pPr marL="412750" indent="-412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i="1"/>
              <a:t>Source: Bloomberg and Thomson Municipal Market Data</a:t>
            </a:r>
          </a:p>
        </p:txBody>
      </p:sp>
      <p:sp>
        <p:nvSpPr>
          <p:cNvPr id="9225" name="Text Box 35"/>
          <p:cNvSpPr txBox="1">
            <a:spLocks noChangeArrowheads="1"/>
          </p:cNvSpPr>
          <p:nvPr/>
        </p:nvSpPr>
        <p:spPr bwMode="auto">
          <a:xfrm>
            <a:off x="627063" y="1512888"/>
            <a:ext cx="4344987"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900"/>
              <a:t>The weakness in equity markets in the previous week spilled over to early last week, as the S&amp;P 500 Index was down nearly 1% through Thursday’s close. However, news reports on Friday that Russian President Putin was pulling back, at least temporarily, from what looked to be an imminent invasion of Ukraine, appeared to be the spark for a sharp snapback in stocks. By Friday’s close, equities had recovered their losses from early in the week to finish up fractionally. The “risk off” weakness in equities early in the week provided a good backdrop for Treasury bonds, which traded to their low yield levels for the year. Treasuries were also able to hold on to the majority of their gains on Friday when stocks were rallying. For the week as a whole, the yield on the 30-yr Treasury declined by 5bps to 3.23% and the yield on the 10-yr was down by 7bps to 2.42%. Readers will recall that we started 2014 with yields of roughly 3% on the 10-yr and 4% on the 30-yr, with many analysts predicting that yields would head higher as the Fed began its tapering of quantitative easing (QE) purchases of Treasuries and agency securities. Now, as we near the end of QE, we are sharply lower in yield than we were when we began the year, even as the unemployment rate has dropped and there are some signs that inflation may be picking up.</a:t>
            </a:r>
          </a:p>
          <a:p>
            <a:endParaRPr lang="en-US" sz="900"/>
          </a:p>
          <a:p>
            <a:r>
              <a:rPr lang="en-US" sz="900"/>
              <a:t>The muni market gained along with Treasuries last week, outperforming the Treasury market by declining in yield more. Yields on the Municipal Market Data (MMD) AAA GO curve decreased by between 10bps and 12bps for maturities of 10-yrs and longer, with the larger declines in the middle of the yield curve. The outperformance for munis on the week was due to yields declining on Friday even as Treasury yields increased slightly after the equity market recorded its large gains on the day. It will be interesting to see if munis can maintain those gains in the upcoming week, especially as we will see one of the heavier new issue calendars of the summer (more than $6bn) that includes three large issues, each of more than $800mm – Minnesota GO’s, New York City GO’s, and the Port Authority of New York and New Jersey. This upcoming week also sees the expiration of the short extension given to the Puerto Rico Electric Power Authority (PREPA) to repay two letters of credit (LOC) totaling nearly $675mm. Those LOCs originally were scheduled to expire on July 7th, but were extended first until July 31st and then to August 14th. According to data from Lipper, municipal bond mutual funds saw inflows of $17mm last week – this was a decline from the $17mm of inflows in the preceding week. High yield funds again saw inflows of $60mm as they continued to recover some funds lost earlier that coincided with some of the most negative headlines coming out of Puerto Rico.</a:t>
            </a:r>
          </a:p>
        </p:txBody>
      </p:sp>
      <p:pic>
        <p:nvPicPr>
          <p:cNvPr id="9226"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1900" y="1733550"/>
            <a:ext cx="440055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7"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4600" y="4592638"/>
            <a:ext cx="4400550" cy="23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157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p:spPr>
        <p:txBody>
          <a:bodyPr/>
          <a:lstStyle>
            <a:lvl1pPr defTabSz="1025525" eaLnBrk="0" hangingPunct="0">
              <a:defRPr>
                <a:solidFill>
                  <a:schemeClr val="tx1"/>
                </a:solidFill>
                <a:latin typeface="Arial" charset="0"/>
              </a:defRPr>
            </a:lvl1pPr>
            <a:lvl2pPr marL="742950" indent="-285750" defTabSz="1025525" eaLnBrk="0" hangingPunct="0">
              <a:defRPr>
                <a:solidFill>
                  <a:schemeClr val="tx1"/>
                </a:solidFill>
                <a:latin typeface="Arial" charset="0"/>
              </a:defRPr>
            </a:lvl2pPr>
            <a:lvl3pPr marL="1143000" indent="-228600" defTabSz="1025525" eaLnBrk="0" hangingPunct="0">
              <a:defRPr>
                <a:solidFill>
                  <a:schemeClr val="tx1"/>
                </a:solidFill>
                <a:latin typeface="Arial" charset="0"/>
              </a:defRPr>
            </a:lvl3pPr>
            <a:lvl4pPr marL="1600200" indent="-228600" defTabSz="1025525" eaLnBrk="0" hangingPunct="0">
              <a:defRPr>
                <a:solidFill>
                  <a:schemeClr val="tx1"/>
                </a:solidFill>
                <a:latin typeface="Arial" charset="0"/>
              </a:defRPr>
            </a:lvl4pPr>
            <a:lvl5pPr marL="2057400" indent="-228600" defTabSz="1025525" eaLnBrk="0" hangingPunct="0">
              <a:defRPr>
                <a:solidFill>
                  <a:schemeClr val="tx1"/>
                </a:solidFill>
                <a:latin typeface="Arial" charset="0"/>
              </a:defRPr>
            </a:lvl5pPr>
            <a:lvl6pPr marL="2514600" indent="-228600" defTabSz="1025525" eaLnBrk="0" fontAlgn="base" hangingPunct="0">
              <a:spcBef>
                <a:spcPct val="0"/>
              </a:spcBef>
              <a:spcAft>
                <a:spcPct val="0"/>
              </a:spcAft>
              <a:defRPr>
                <a:solidFill>
                  <a:schemeClr val="tx1"/>
                </a:solidFill>
                <a:latin typeface="Arial" charset="0"/>
              </a:defRPr>
            </a:lvl6pPr>
            <a:lvl7pPr marL="2971800" indent="-228600" defTabSz="1025525" eaLnBrk="0" fontAlgn="base" hangingPunct="0">
              <a:spcBef>
                <a:spcPct val="0"/>
              </a:spcBef>
              <a:spcAft>
                <a:spcPct val="0"/>
              </a:spcAft>
              <a:defRPr>
                <a:solidFill>
                  <a:schemeClr val="tx1"/>
                </a:solidFill>
                <a:latin typeface="Arial" charset="0"/>
              </a:defRPr>
            </a:lvl7pPr>
            <a:lvl8pPr marL="3429000" indent="-228600" defTabSz="1025525" eaLnBrk="0" fontAlgn="base" hangingPunct="0">
              <a:spcBef>
                <a:spcPct val="0"/>
              </a:spcBef>
              <a:spcAft>
                <a:spcPct val="0"/>
              </a:spcAft>
              <a:defRPr>
                <a:solidFill>
                  <a:schemeClr val="tx1"/>
                </a:solidFill>
                <a:latin typeface="Arial" charset="0"/>
              </a:defRPr>
            </a:lvl8pPr>
            <a:lvl9pPr marL="3886200" indent="-228600" defTabSz="1025525" eaLnBrk="0" fontAlgn="base" hangingPunct="0">
              <a:spcBef>
                <a:spcPct val="0"/>
              </a:spcBef>
              <a:spcAft>
                <a:spcPct val="0"/>
              </a:spcAft>
              <a:defRPr>
                <a:solidFill>
                  <a:schemeClr val="tx1"/>
                </a:solidFill>
                <a:latin typeface="Arial" charset="0"/>
              </a:defRPr>
            </a:lvl9pPr>
          </a:lstStyle>
          <a:p>
            <a:fld id="{A474F920-0D2A-42F0-8ACB-FF90B6F54047}" type="slidenum">
              <a:rPr lang="en-CA" altLang="en-US" smtClean="0">
                <a:solidFill>
                  <a:srgbClr val="A29989"/>
                </a:solidFill>
              </a:rPr>
              <a:pPr/>
              <a:t>12</a:t>
            </a:fld>
            <a:endParaRPr lang="en-CA" altLang="en-US" smtClean="0">
              <a:solidFill>
                <a:srgbClr val="A29989"/>
              </a:solidFill>
            </a:endParaRPr>
          </a:p>
        </p:txBody>
      </p:sp>
      <p:sp>
        <p:nvSpPr>
          <p:cNvPr id="10243" name="Rectangle 2"/>
          <p:cNvSpPr>
            <a:spLocks noGrp="1" noChangeArrowheads="1"/>
          </p:cNvSpPr>
          <p:nvPr>
            <p:ph type="title" idx="4294967295"/>
          </p:nvPr>
        </p:nvSpPr>
        <p:spPr/>
        <p:txBody>
          <a:bodyPr/>
          <a:lstStyle/>
          <a:p>
            <a:r>
              <a:rPr lang="en-CA" altLang="en-US" smtClean="0">
                <a:solidFill>
                  <a:schemeClr val="tx2"/>
                </a:solidFill>
              </a:rPr>
              <a:t>Municipal Market Fund Flows</a:t>
            </a:r>
          </a:p>
        </p:txBody>
      </p:sp>
      <p:sp>
        <p:nvSpPr>
          <p:cNvPr id="10244" name="Rectangle 3"/>
          <p:cNvSpPr>
            <a:spLocks noGrp="1" noChangeArrowheads="1"/>
          </p:cNvSpPr>
          <p:nvPr>
            <p:ph type="body" sz="half" idx="4294967295"/>
          </p:nvPr>
        </p:nvSpPr>
        <p:spPr>
          <a:xfrm>
            <a:off x="641350" y="1468438"/>
            <a:ext cx="8745538" cy="1682750"/>
          </a:xfrm>
          <a:noFill/>
        </p:spPr>
        <p:txBody>
          <a:bodyPr lIns="88900" tIns="88900"/>
          <a:lstStyle/>
          <a:p>
            <a:pPr algn="just">
              <a:spcBef>
                <a:spcPts val="800"/>
              </a:spcBef>
            </a:pPr>
            <a:r>
              <a:rPr lang="en-US" altLang="en-US" smtClean="0"/>
              <a:t>According to data from Lipper, for the week ended August 06, 2014, weekly municipal bond funds reported </a:t>
            </a:r>
            <a:r>
              <a:rPr lang="en-US" altLang="en-US" b="1" smtClean="0"/>
              <a:t>$17 million in inflows</a:t>
            </a:r>
            <a:r>
              <a:rPr lang="en-US" altLang="en-US" smtClean="0"/>
              <a:t>, down from previous week’s $419 million of inflows</a:t>
            </a:r>
          </a:p>
          <a:p>
            <a:pPr lvl="1" algn="just">
              <a:lnSpc>
                <a:spcPct val="80000"/>
              </a:lnSpc>
            </a:pPr>
            <a:r>
              <a:rPr lang="en-US" altLang="en-US" smtClean="0"/>
              <a:t>For the year, weekly and monthly municipal funds have recorded $11.155 billion in net inflows and have only recorded net weekly outflows 6 times (31 reporting weeks thus far)</a:t>
            </a:r>
          </a:p>
          <a:p>
            <a:pPr lvl="1" algn="just">
              <a:lnSpc>
                <a:spcPct val="80000"/>
              </a:lnSpc>
            </a:pPr>
            <a:r>
              <a:rPr lang="en-US" altLang="en-US" smtClean="0"/>
              <a:t>For the third consecutive week, high yield municipal funds experienced modest inflows, recording $60 million in net inflows. </a:t>
            </a:r>
          </a:p>
        </p:txBody>
      </p:sp>
      <p:grpSp>
        <p:nvGrpSpPr>
          <p:cNvPr id="10245" name="HeadingTitle 14"/>
          <p:cNvGrpSpPr>
            <a:grpSpLocks/>
          </p:cNvGrpSpPr>
          <p:nvPr/>
        </p:nvGrpSpPr>
        <p:grpSpPr bwMode="auto">
          <a:xfrm>
            <a:off x="663575" y="3197225"/>
            <a:ext cx="8726488" cy="319088"/>
            <a:chOff x="420" y="2546"/>
            <a:chExt cx="2647" cy="202"/>
          </a:xfrm>
        </p:grpSpPr>
        <p:sp>
          <p:nvSpPr>
            <p:cNvPr id="10253" name="Rectangle 5"/>
            <p:cNvSpPr>
              <a:spLocks noChangeArrowheads="1"/>
            </p:cNvSpPr>
            <p:nvPr/>
          </p:nvSpPr>
          <p:spPr bwMode="gray">
            <a:xfrm>
              <a:off x="420" y="2546"/>
              <a:ext cx="2647"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nchor="b"/>
            <a:lstStyle/>
            <a:p>
              <a:r>
                <a:rPr lang="en-US" altLang="en-US" sz="1200" b="1">
                  <a:solidFill>
                    <a:srgbClr val="003263"/>
                  </a:solidFill>
                </a:rPr>
                <a:t>Lipper Municipal Fund Flows</a:t>
              </a:r>
              <a:endParaRPr lang="en-CA" altLang="en-US" sz="1200" b="1">
                <a:solidFill>
                  <a:srgbClr val="003263"/>
                </a:solidFill>
              </a:endParaRPr>
            </a:p>
          </p:txBody>
        </p:sp>
        <p:sp>
          <p:nvSpPr>
            <p:cNvPr id="10254" name="Line 6"/>
            <p:cNvSpPr>
              <a:spLocks noChangeShapeType="1"/>
            </p:cNvSpPr>
            <p:nvPr/>
          </p:nvSpPr>
          <p:spPr bwMode="gray">
            <a:xfrm>
              <a:off x="420" y="2748"/>
              <a:ext cx="2647" cy="0"/>
            </a:xfrm>
            <a:prstGeom prst="line">
              <a:avLst/>
            </a:prstGeom>
            <a:noFill/>
            <a:ln w="12700">
              <a:solidFill>
                <a:srgbClr val="0032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a:p>
          </p:txBody>
        </p:sp>
      </p:grpSp>
      <p:sp>
        <p:nvSpPr>
          <p:cNvPr id="10246" name="Notes 7"/>
          <p:cNvSpPr txBox="1">
            <a:spLocks noChangeArrowheads="1"/>
          </p:cNvSpPr>
          <p:nvPr/>
        </p:nvSpPr>
        <p:spPr bwMode="auto">
          <a:xfrm>
            <a:off x="641350" y="6677025"/>
            <a:ext cx="7162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096" tIns="0" rIns="38096" bIns="0" anchor="b"/>
          <a:lstStyle>
            <a:lvl1pPr marL="112713" indent="-1127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US" altLang="en-US" sz="800" i="1">
                <a:solidFill>
                  <a:srgbClr val="000000"/>
                </a:solidFill>
              </a:rPr>
              <a:t>Period ended August 06, 2014</a:t>
            </a:r>
          </a:p>
        </p:txBody>
      </p:sp>
      <p:sp>
        <p:nvSpPr>
          <p:cNvPr id="10247" name="Line 8"/>
          <p:cNvSpPr>
            <a:spLocks noChangeShapeType="1"/>
          </p:cNvSpPr>
          <p:nvPr/>
        </p:nvSpPr>
        <p:spPr bwMode="gray">
          <a:xfrm>
            <a:off x="676275" y="6892925"/>
            <a:ext cx="657225" cy="0"/>
          </a:xfrm>
          <a:prstGeom prst="line">
            <a:avLst/>
          </a:prstGeom>
          <a:noFill/>
          <a:ln w="8001">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p>
            <a:endParaRPr lang="en-US"/>
          </a:p>
        </p:txBody>
      </p:sp>
      <p:sp>
        <p:nvSpPr>
          <p:cNvPr id="10248" name="Subheading 19"/>
          <p:cNvSpPr txBox="1">
            <a:spLocks noChangeArrowheads="1"/>
          </p:cNvSpPr>
          <p:nvPr/>
        </p:nvSpPr>
        <p:spPr bwMode="auto">
          <a:xfrm>
            <a:off x="666750" y="1033463"/>
            <a:ext cx="87233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91440" r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1500" b="1">
                <a:solidFill>
                  <a:srgbClr val="A29989"/>
                </a:solidFill>
              </a:rPr>
              <a:t>Until Fund Flows stabilize, trading in the municipal market will remain volatile</a:t>
            </a:r>
          </a:p>
        </p:txBody>
      </p:sp>
      <p:sp>
        <p:nvSpPr>
          <p:cNvPr id="10249" name="Rectangle 10"/>
          <p:cNvSpPr>
            <a:spLocks noChangeArrowheads="1"/>
          </p:cNvSpPr>
          <p:nvPr/>
        </p:nvSpPr>
        <p:spPr bwMode="auto">
          <a:xfrm>
            <a:off x="7061200" y="3668713"/>
            <a:ext cx="260350" cy="3141662"/>
          </a:xfrm>
          <a:prstGeom prst="rect">
            <a:avLst/>
          </a:prstGeom>
          <a:noFill/>
          <a:ln w="19050" algn="ctr">
            <a:solidFill>
              <a:srgbClr val="A29989"/>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solidFill>
                <a:srgbClr val="000000"/>
              </a:solidFill>
            </a:endParaRPr>
          </a:p>
        </p:txBody>
      </p:sp>
      <p:sp>
        <p:nvSpPr>
          <p:cNvPr id="10250" name="AutoShape 11"/>
          <p:cNvSpPr>
            <a:spLocks/>
          </p:cNvSpPr>
          <p:nvPr/>
        </p:nvSpPr>
        <p:spPr bwMode="auto">
          <a:xfrm>
            <a:off x="7305675" y="3781425"/>
            <a:ext cx="285750" cy="2833688"/>
          </a:xfrm>
          <a:prstGeom prst="leftBrace">
            <a:avLst>
              <a:gd name="adj1" fmla="val 82639"/>
              <a:gd name="adj2" fmla="val 50000"/>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solidFill>
                <a:srgbClr val="000000"/>
              </a:solidFill>
            </a:endParaRPr>
          </a:p>
        </p:txBody>
      </p:sp>
      <p:pic>
        <p:nvPicPr>
          <p:cNvPr id="10251"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0" y="3530600"/>
            <a:ext cx="6894513" cy="348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2"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3138" y="3413125"/>
            <a:ext cx="2136775" cy="362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961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a:spLocks noGrp="1"/>
          </p:cNvSpPr>
          <p:nvPr>
            <p:ph type="sldNum" sz="quarter" idx="10"/>
          </p:nvPr>
        </p:nvSpPr>
        <p:spPr>
          <a:noFill/>
        </p:spPr>
        <p:txBody>
          <a:bodyPr/>
          <a:lstStyle>
            <a:lvl1pPr defTabSz="1025525" eaLnBrk="0" hangingPunct="0">
              <a:defRPr>
                <a:solidFill>
                  <a:schemeClr val="tx1"/>
                </a:solidFill>
                <a:latin typeface="Arial" charset="0"/>
              </a:defRPr>
            </a:lvl1pPr>
            <a:lvl2pPr marL="742950" indent="-285750" defTabSz="1025525" eaLnBrk="0" hangingPunct="0">
              <a:defRPr>
                <a:solidFill>
                  <a:schemeClr val="tx1"/>
                </a:solidFill>
                <a:latin typeface="Arial" charset="0"/>
              </a:defRPr>
            </a:lvl2pPr>
            <a:lvl3pPr marL="1143000" indent="-228600" defTabSz="1025525" eaLnBrk="0" hangingPunct="0">
              <a:defRPr>
                <a:solidFill>
                  <a:schemeClr val="tx1"/>
                </a:solidFill>
                <a:latin typeface="Arial" charset="0"/>
              </a:defRPr>
            </a:lvl3pPr>
            <a:lvl4pPr marL="1600200" indent="-228600" defTabSz="1025525" eaLnBrk="0" hangingPunct="0">
              <a:defRPr>
                <a:solidFill>
                  <a:schemeClr val="tx1"/>
                </a:solidFill>
                <a:latin typeface="Arial" charset="0"/>
              </a:defRPr>
            </a:lvl4pPr>
            <a:lvl5pPr marL="2057400" indent="-228600" defTabSz="1025525" eaLnBrk="0" hangingPunct="0">
              <a:defRPr>
                <a:solidFill>
                  <a:schemeClr val="tx1"/>
                </a:solidFill>
                <a:latin typeface="Arial" charset="0"/>
              </a:defRPr>
            </a:lvl5pPr>
            <a:lvl6pPr marL="2514600" indent="-228600" defTabSz="1025525" eaLnBrk="0" fontAlgn="base" hangingPunct="0">
              <a:spcBef>
                <a:spcPct val="0"/>
              </a:spcBef>
              <a:spcAft>
                <a:spcPct val="0"/>
              </a:spcAft>
              <a:defRPr>
                <a:solidFill>
                  <a:schemeClr val="tx1"/>
                </a:solidFill>
                <a:latin typeface="Arial" charset="0"/>
              </a:defRPr>
            </a:lvl6pPr>
            <a:lvl7pPr marL="2971800" indent="-228600" defTabSz="1025525" eaLnBrk="0" fontAlgn="base" hangingPunct="0">
              <a:spcBef>
                <a:spcPct val="0"/>
              </a:spcBef>
              <a:spcAft>
                <a:spcPct val="0"/>
              </a:spcAft>
              <a:defRPr>
                <a:solidFill>
                  <a:schemeClr val="tx1"/>
                </a:solidFill>
                <a:latin typeface="Arial" charset="0"/>
              </a:defRPr>
            </a:lvl7pPr>
            <a:lvl8pPr marL="3429000" indent="-228600" defTabSz="1025525" eaLnBrk="0" fontAlgn="base" hangingPunct="0">
              <a:spcBef>
                <a:spcPct val="0"/>
              </a:spcBef>
              <a:spcAft>
                <a:spcPct val="0"/>
              </a:spcAft>
              <a:defRPr>
                <a:solidFill>
                  <a:schemeClr val="tx1"/>
                </a:solidFill>
                <a:latin typeface="Arial" charset="0"/>
              </a:defRPr>
            </a:lvl8pPr>
            <a:lvl9pPr marL="3886200" indent="-228600" defTabSz="1025525" eaLnBrk="0" fontAlgn="base" hangingPunct="0">
              <a:spcBef>
                <a:spcPct val="0"/>
              </a:spcBef>
              <a:spcAft>
                <a:spcPct val="0"/>
              </a:spcAft>
              <a:defRPr>
                <a:solidFill>
                  <a:schemeClr val="tx1"/>
                </a:solidFill>
                <a:latin typeface="Arial" charset="0"/>
              </a:defRPr>
            </a:lvl9pPr>
          </a:lstStyle>
          <a:p>
            <a:fld id="{D5395D58-3CAD-45F0-8F24-84D82AAA71A4}" type="slidenum">
              <a:rPr lang="en-CA" smtClean="0">
                <a:solidFill>
                  <a:srgbClr val="A29989"/>
                </a:solidFill>
              </a:rPr>
              <a:pPr/>
              <a:t>13</a:t>
            </a:fld>
            <a:endParaRPr lang="en-CA" smtClean="0">
              <a:solidFill>
                <a:srgbClr val="A29989"/>
              </a:solidFill>
            </a:endParaRPr>
          </a:p>
        </p:txBody>
      </p:sp>
      <p:sp>
        <p:nvSpPr>
          <p:cNvPr id="12291" name="Rectangle 2"/>
          <p:cNvSpPr>
            <a:spLocks noGrp="1" noChangeArrowheads="1"/>
          </p:cNvSpPr>
          <p:nvPr>
            <p:ph type="title"/>
          </p:nvPr>
        </p:nvSpPr>
        <p:spPr/>
        <p:txBody>
          <a:bodyPr/>
          <a:lstStyle/>
          <a:p>
            <a:r>
              <a:rPr lang="en-US" smtClean="0"/>
              <a:t>Tax-Exempt Market Dynamics</a:t>
            </a:r>
          </a:p>
        </p:txBody>
      </p:sp>
      <p:grpSp>
        <p:nvGrpSpPr>
          <p:cNvPr id="12292" name="HeadingTitle 6"/>
          <p:cNvGrpSpPr>
            <a:grpSpLocks/>
          </p:cNvGrpSpPr>
          <p:nvPr/>
        </p:nvGrpSpPr>
        <p:grpSpPr bwMode="auto">
          <a:xfrm>
            <a:off x="666750" y="1296988"/>
            <a:ext cx="4202113" cy="320675"/>
            <a:chOff x="420" y="973"/>
            <a:chExt cx="2647" cy="202"/>
          </a:xfrm>
        </p:grpSpPr>
        <p:sp>
          <p:nvSpPr>
            <p:cNvPr id="12307" name="Rectangle 4"/>
            <p:cNvSpPr>
              <a:spLocks noChangeArrowheads="1"/>
            </p:cNvSpPr>
            <p:nvPr/>
          </p:nvSpPr>
          <p:spPr bwMode="gray">
            <a:xfrm>
              <a:off x="420" y="973"/>
              <a:ext cx="2647"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nchor="b"/>
            <a:lstStyle/>
            <a:p>
              <a:r>
                <a:rPr lang="en-US" sz="1200" b="1">
                  <a:solidFill>
                    <a:srgbClr val="003263"/>
                  </a:solidFill>
                </a:rPr>
                <a:t>Muni Bonds: 2014 Issuance versus Redemptions</a:t>
              </a:r>
            </a:p>
          </p:txBody>
        </p:sp>
        <p:sp>
          <p:nvSpPr>
            <p:cNvPr id="12308" name="Line 5"/>
            <p:cNvSpPr>
              <a:spLocks noChangeShapeType="1"/>
            </p:cNvSpPr>
            <p:nvPr/>
          </p:nvSpPr>
          <p:spPr bwMode="gray">
            <a:xfrm>
              <a:off x="420" y="1175"/>
              <a:ext cx="2647" cy="0"/>
            </a:xfrm>
            <a:prstGeom prst="line">
              <a:avLst/>
            </a:prstGeom>
            <a:noFill/>
            <a:ln w="12700">
              <a:solidFill>
                <a:srgbClr val="0032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293" name="HeadingTitle 10"/>
          <p:cNvGrpSpPr>
            <a:grpSpLocks/>
          </p:cNvGrpSpPr>
          <p:nvPr/>
        </p:nvGrpSpPr>
        <p:grpSpPr bwMode="auto">
          <a:xfrm>
            <a:off x="5189538" y="1296988"/>
            <a:ext cx="4202112" cy="320675"/>
            <a:chOff x="3269" y="973"/>
            <a:chExt cx="2647" cy="202"/>
          </a:xfrm>
        </p:grpSpPr>
        <p:sp>
          <p:nvSpPr>
            <p:cNvPr id="12305" name="Rectangle 7"/>
            <p:cNvSpPr>
              <a:spLocks noChangeArrowheads="1"/>
            </p:cNvSpPr>
            <p:nvPr/>
          </p:nvSpPr>
          <p:spPr bwMode="gray">
            <a:xfrm>
              <a:off x="3269" y="973"/>
              <a:ext cx="2647"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nchor="b"/>
            <a:lstStyle/>
            <a:p>
              <a:r>
                <a:rPr lang="en-US" sz="1200" b="1">
                  <a:solidFill>
                    <a:srgbClr val="003263"/>
                  </a:solidFill>
                </a:rPr>
                <a:t>Net Inflows in 24 of the First 31 Weeks of the Year</a:t>
              </a:r>
            </a:p>
          </p:txBody>
        </p:sp>
        <p:sp>
          <p:nvSpPr>
            <p:cNvPr id="12306" name="Line 8"/>
            <p:cNvSpPr>
              <a:spLocks noChangeShapeType="1"/>
            </p:cNvSpPr>
            <p:nvPr/>
          </p:nvSpPr>
          <p:spPr bwMode="gray">
            <a:xfrm>
              <a:off x="3269" y="1175"/>
              <a:ext cx="2647" cy="0"/>
            </a:xfrm>
            <a:prstGeom prst="line">
              <a:avLst/>
            </a:prstGeom>
            <a:noFill/>
            <a:ln w="12700">
              <a:solidFill>
                <a:srgbClr val="0032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294" name="HeadingTitle 14"/>
          <p:cNvGrpSpPr>
            <a:grpSpLocks/>
          </p:cNvGrpSpPr>
          <p:nvPr/>
        </p:nvGrpSpPr>
        <p:grpSpPr bwMode="auto">
          <a:xfrm>
            <a:off x="666750" y="4137025"/>
            <a:ext cx="4202113" cy="320675"/>
            <a:chOff x="420" y="2546"/>
            <a:chExt cx="2647" cy="202"/>
          </a:xfrm>
        </p:grpSpPr>
        <p:sp>
          <p:nvSpPr>
            <p:cNvPr id="12303" name="Rectangle 10"/>
            <p:cNvSpPr>
              <a:spLocks noChangeArrowheads="1"/>
            </p:cNvSpPr>
            <p:nvPr/>
          </p:nvSpPr>
          <p:spPr bwMode="gray">
            <a:xfrm>
              <a:off x="420" y="2546"/>
              <a:ext cx="2647"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nchor="b"/>
            <a:lstStyle/>
            <a:p>
              <a:r>
                <a:rPr lang="en-US" sz="1200" b="1">
                  <a:solidFill>
                    <a:srgbClr val="003263"/>
                  </a:solidFill>
                </a:rPr>
                <a:t>2013 &amp; 2014 Municipal Weekly Volume</a:t>
              </a:r>
            </a:p>
          </p:txBody>
        </p:sp>
        <p:sp>
          <p:nvSpPr>
            <p:cNvPr id="12304" name="Line 11"/>
            <p:cNvSpPr>
              <a:spLocks noChangeShapeType="1"/>
            </p:cNvSpPr>
            <p:nvPr/>
          </p:nvSpPr>
          <p:spPr bwMode="gray">
            <a:xfrm>
              <a:off x="420" y="2748"/>
              <a:ext cx="2647" cy="0"/>
            </a:xfrm>
            <a:prstGeom prst="line">
              <a:avLst/>
            </a:prstGeom>
            <a:noFill/>
            <a:ln w="12700">
              <a:solidFill>
                <a:srgbClr val="0032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295" name="HeadingTitle 18"/>
          <p:cNvGrpSpPr>
            <a:grpSpLocks/>
          </p:cNvGrpSpPr>
          <p:nvPr/>
        </p:nvGrpSpPr>
        <p:grpSpPr bwMode="auto">
          <a:xfrm>
            <a:off x="5189538" y="4137025"/>
            <a:ext cx="4202112" cy="320675"/>
            <a:chOff x="3269" y="2546"/>
            <a:chExt cx="2647" cy="202"/>
          </a:xfrm>
        </p:grpSpPr>
        <p:sp>
          <p:nvSpPr>
            <p:cNvPr id="12301" name="Rectangle 13"/>
            <p:cNvSpPr>
              <a:spLocks noChangeArrowheads="1"/>
            </p:cNvSpPr>
            <p:nvPr/>
          </p:nvSpPr>
          <p:spPr bwMode="gray">
            <a:xfrm>
              <a:off x="3269" y="2546"/>
              <a:ext cx="2647"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nchor="b"/>
            <a:lstStyle/>
            <a:p>
              <a:r>
                <a:rPr lang="en-US" sz="1200" b="1">
                  <a:solidFill>
                    <a:srgbClr val="003263"/>
                  </a:solidFill>
                </a:rPr>
                <a:t>Credit Spreads Remain Tight for Highly Rated Issuers </a:t>
              </a:r>
            </a:p>
          </p:txBody>
        </p:sp>
        <p:sp>
          <p:nvSpPr>
            <p:cNvPr id="12302" name="Line 14"/>
            <p:cNvSpPr>
              <a:spLocks noChangeShapeType="1"/>
            </p:cNvSpPr>
            <p:nvPr/>
          </p:nvSpPr>
          <p:spPr bwMode="gray">
            <a:xfrm>
              <a:off x="3269" y="2748"/>
              <a:ext cx="2647" cy="0"/>
            </a:xfrm>
            <a:prstGeom prst="line">
              <a:avLst/>
            </a:prstGeom>
            <a:noFill/>
            <a:ln w="12700">
              <a:solidFill>
                <a:srgbClr val="0032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296" name="Source 17"/>
          <p:cNvSpPr txBox="1">
            <a:spLocks noChangeArrowheads="1"/>
          </p:cNvSpPr>
          <p:nvPr/>
        </p:nvSpPr>
        <p:spPr bwMode="auto">
          <a:xfrm>
            <a:off x="787400" y="7045325"/>
            <a:ext cx="48768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100" tIns="0" rIns="38100" bIns="0" anchor="b"/>
          <a:lstStyle>
            <a:lvl1pPr marL="412750" indent="-412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i="1"/>
              <a:t>Source: Bloomberg, Lipper and Thomson Municipal Market Data</a:t>
            </a:r>
          </a:p>
        </p:txBody>
      </p:sp>
      <p:pic>
        <p:nvPicPr>
          <p:cNvPr id="12297"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275" y="1706563"/>
            <a:ext cx="4572000" cy="26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 y="4699000"/>
            <a:ext cx="4425950" cy="236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9"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7438" y="4591050"/>
            <a:ext cx="4425950" cy="239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0"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6475" y="1533525"/>
            <a:ext cx="5191125" cy="262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670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0"/>
          </p:nvPr>
        </p:nvSpPr>
        <p:spPr>
          <a:noFill/>
        </p:spPr>
        <p:txBody>
          <a:bodyPr/>
          <a:lstStyle>
            <a:lvl1pPr defTabSz="1025525" eaLnBrk="0" hangingPunct="0">
              <a:defRPr>
                <a:solidFill>
                  <a:schemeClr val="tx1"/>
                </a:solidFill>
                <a:latin typeface="Arial" charset="0"/>
              </a:defRPr>
            </a:lvl1pPr>
            <a:lvl2pPr marL="742950" indent="-285750" defTabSz="1025525" eaLnBrk="0" hangingPunct="0">
              <a:defRPr>
                <a:solidFill>
                  <a:schemeClr val="tx1"/>
                </a:solidFill>
                <a:latin typeface="Arial" charset="0"/>
              </a:defRPr>
            </a:lvl2pPr>
            <a:lvl3pPr marL="1143000" indent="-228600" defTabSz="1025525" eaLnBrk="0" hangingPunct="0">
              <a:defRPr>
                <a:solidFill>
                  <a:schemeClr val="tx1"/>
                </a:solidFill>
                <a:latin typeface="Arial" charset="0"/>
              </a:defRPr>
            </a:lvl3pPr>
            <a:lvl4pPr marL="1600200" indent="-228600" defTabSz="1025525" eaLnBrk="0" hangingPunct="0">
              <a:defRPr>
                <a:solidFill>
                  <a:schemeClr val="tx1"/>
                </a:solidFill>
                <a:latin typeface="Arial" charset="0"/>
              </a:defRPr>
            </a:lvl4pPr>
            <a:lvl5pPr marL="2057400" indent="-228600" defTabSz="1025525" eaLnBrk="0" hangingPunct="0">
              <a:defRPr>
                <a:solidFill>
                  <a:schemeClr val="tx1"/>
                </a:solidFill>
                <a:latin typeface="Arial" charset="0"/>
              </a:defRPr>
            </a:lvl5pPr>
            <a:lvl6pPr marL="2514600" indent="-228600" defTabSz="1025525" eaLnBrk="0" fontAlgn="base" hangingPunct="0">
              <a:spcBef>
                <a:spcPct val="0"/>
              </a:spcBef>
              <a:spcAft>
                <a:spcPct val="0"/>
              </a:spcAft>
              <a:defRPr>
                <a:solidFill>
                  <a:schemeClr val="tx1"/>
                </a:solidFill>
                <a:latin typeface="Arial" charset="0"/>
              </a:defRPr>
            </a:lvl6pPr>
            <a:lvl7pPr marL="2971800" indent="-228600" defTabSz="1025525" eaLnBrk="0" fontAlgn="base" hangingPunct="0">
              <a:spcBef>
                <a:spcPct val="0"/>
              </a:spcBef>
              <a:spcAft>
                <a:spcPct val="0"/>
              </a:spcAft>
              <a:defRPr>
                <a:solidFill>
                  <a:schemeClr val="tx1"/>
                </a:solidFill>
                <a:latin typeface="Arial" charset="0"/>
              </a:defRPr>
            </a:lvl7pPr>
            <a:lvl8pPr marL="3429000" indent="-228600" defTabSz="1025525" eaLnBrk="0" fontAlgn="base" hangingPunct="0">
              <a:spcBef>
                <a:spcPct val="0"/>
              </a:spcBef>
              <a:spcAft>
                <a:spcPct val="0"/>
              </a:spcAft>
              <a:defRPr>
                <a:solidFill>
                  <a:schemeClr val="tx1"/>
                </a:solidFill>
                <a:latin typeface="Arial" charset="0"/>
              </a:defRPr>
            </a:lvl8pPr>
            <a:lvl9pPr marL="3886200" indent="-228600" defTabSz="1025525" eaLnBrk="0" fontAlgn="base" hangingPunct="0">
              <a:spcBef>
                <a:spcPct val="0"/>
              </a:spcBef>
              <a:spcAft>
                <a:spcPct val="0"/>
              </a:spcAft>
              <a:defRPr>
                <a:solidFill>
                  <a:schemeClr val="tx1"/>
                </a:solidFill>
                <a:latin typeface="Arial" charset="0"/>
              </a:defRPr>
            </a:lvl9pPr>
          </a:lstStyle>
          <a:p>
            <a:fld id="{57718656-70CB-4EB3-95C8-C9678525532E}" type="slidenum">
              <a:rPr lang="en-CA" smtClean="0">
                <a:solidFill>
                  <a:srgbClr val="A29989"/>
                </a:solidFill>
              </a:rPr>
              <a:pPr/>
              <a:t>14</a:t>
            </a:fld>
            <a:endParaRPr lang="en-CA" smtClean="0">
              <a:solidFill>
                <a:srgbClr val="A29989"/>
              </a:solidFill>
            </a:endParaRPr>
          </a:p>
        </p:txBody>
      </p:sp>
      <p:sp>
        <p:nvSpPr>
          <p:cNvPr id="13315" name="Rectangle 2"/>
          <p:cNvSpPr>
            <a:spLocks noGrp="1" noChangeArrowheads="1"/>
          </p:cNvSpPr>
          <p:nvPr>
            <p:ph type="title"/>
          </p:nvPr>
        </p:nvSpPr>
        <p:spPr/>
        <p:txBody>
          <a:bodyPr/>
          <a:lstStyle/>
          <a:p>
            <a:r>
              <a:rPr lang="en-US" smtClean="0"/>
              <a:t>Comparison of Minimum vs. Current vs. Maximum AAA MMD</a:t>
            </a:r>
          </a:p>
        </p:txBody>
      </p:sp>
      <p:grpSp>
        <p:nvGrpSpPr>
          <p:cNvPr id="13316" name="HeadingTitle 6"/>
          <p:cNvGrpSpPr>
            <a:grpSpLocks/>
          </p:cNvGrpSpPr>
          <p:nvPr/>
        </p:nvGrpSpPr>
        <p:grpSpPr bwMode="auto">
          <a:xfrm>
            <a:off x="828675" y="1049338"/>
            <a:ext cx="3852863" cy="320675"/>
            <a:chOff x="420" y="973"/>
            <a:chExt cx="2647" cy="202"/>
          </a:xfrm>
        </p:grpSpPr>
        <p:sp>
          <p:nvSpPr>
            <p:cNvPr id="13324" name="Rectangle 4"/>
            <p:cNvSpPr>
              <a:spLocks noChangeArrowheads="1"/>
            </p:cNvSpPr>
            <p:nvPr/>
          </p:nvSpPr>
          <p:spPr bwMode="gray">
            <a:xfrm>
              <a:off x="420" y="973"/>
              <a:ext cx="2647"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nchor="b"/>
            <a:lstStyle/>
            <a:p>
              <a:r>
                <a:rPr lang="en-US" sz="1200" b="1">
                  <a:solidFill>
                    <a:srgbClr val="003263"/>
                  </a:solidFill>
                </a:rPr>
                <a:t>2013 &amp; 2014 Comparison</a:t>
              </a:r>
            </a:p>
          </p:txBody>
        </p:sp>
        <p:sp>
          <p:nvSpPr>
            <p:cNvPr id="13325" name="Line 5"/>
            <p:cNvSpPr>
              <a:spLocks noChangeShapeType="1"/>
            </p:cNvSpPr>
            <p:nvPr/>
          </p:nvSpPr>
          <p:spPr bwMode="gray">
            <a:xfrm>
              <a:off x="420" y="1175"/>
              <a:ext cx="2647" cy="0"/>
            </a:xfrm>
            <a:prstGeom prst="line">
              <a:avLst/>
            </a:prstGeom>
            <a:noFill/>
            <a:ln w="12700">
              <a:solidFill>
                <a:srgbClr val="0032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17" name="HeadingTitle 10"/>
          <p:cNvGrpSpPr>
            <a:grpSpLocks/>
          </p:cNvGrpSpPr>
          <p:nvPr/>
        </p:nvGrpSpPr>
        <p:grpSpPr bwMode="auto">
          <a:xfrm>
            <a:off x="5589588" y="1049338"/>
            <a:ext cx="3797300" cy="320675"/>
            <a:chOff x="3269" y="973"/>
            <a:chExt cx="2647" cy="202"/>
          </a:xfrm>
        </p:grpSpPr>
        <p:sp>
          <p:nvSpPr>
            <p:cNvPr id="13322" name="Rectangle 7"/>
            <p:cNvSpPr>
              <a:spLocks noChangeArrowheads="1"/>
            </p:cNvSpPr>
            <p:nvPr/>
          </p:nvSpPr>
          <p:spPr bwMode="gray">
            <a:xfrm>
              <a:off x="3269" y="973"/>
              <a:ext cx="2647"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nchor="b"/>
            <a:lstStyle/>
            <a:p>
              <a:r>
                <a:rPr lang="en-US" sz="1200" b="1">
                  <a:solidFill>
                    <a:srgbClr val="003263"/>
                  </a:solidFill>
                </a:rPr>
                <a:t>Historical Ten Year Comparison</a:t>
              </a:r>
            </a:p>
          </p:txBody>
        </p:sp>
        <p:sp>
          <p:nvSpPr>
            <p:cNvPr id="13323" name="Line 8"/>
            <p:cNvSpPr>
              <a:spLocks noChangeShapeType="1"/>
            </p:cNvSpPr>
            <p:nvPr/>
          </p:nvSpPr>
          <p:spPr bwMode="gray">
            <a:xfrm>
              <a:off x="3269" y="1175"/>
              <a:ext cx="2647" cy="0"/>
            </a:xfrm>
            <a:prstGeom prst="line">
              <a:avLst/>
            </a:prstGeom>
            <a:noFill/>
            <a:ln w="12700">
              <a:solidFill>
                <a:srgbClr val="0032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318" name="Source 17"/>
          <p:cNvSpPr txBox="1">
            <a:spLocks noChangeArrowheads="1"/>
          </p:cNvSpPr>
          <p:nvPr/>
        </p:nvSpPr>
        <p:spPr bwMode="auto">
          <a:xfrm>
            <a:off x="787400" y="7045325"/>
            <a:ext cx="48768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100" tIns="0" rIns="38100" bIns="0" anchor="b"/>
          <a:lstStyle>
            <a:lvl1pPr marL="412750" indent="-412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i="1"/>
              <a:t>Source:	Thomson Municipal Market Data</a:t>
            </a:r>
          </a:p>
        </p:txBody>
      </p:sp>
      <p:pic>
        <p:nvPicPr>
          <p:cNvPr id="13319"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175" y="1465263"/>
            <a:ext cx="4210050" cy="454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8900" y="1455738"/>
            <a:ext cx="4217988" cy="455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0963" y="5872163"/>
            <a:ext cx="2325687"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844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275" y="2017713"/>
            <a:ext cx="5816600" cy="283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Slide Number Placeholder 3"/>
          <p:cNvSpPr>
            <a:spLocks noGrp="1"/>
          </p:cNvSpPr>
          <p:nvPr>
            <p:ph type="sldNum" sz="quarter" idx="10"/>
          </p:nvPr>
        </p:nvSpPr>
        <p:spPr>
          <a:noFill/>
        </p:spPr>
        <p:txBody>
          <a:bodyPr/>
          <a:lstStyle>
            <a:lvl1pPr defTabSz="1025525" eaLnBrk="0" hangingPunct="0">
              <a:defRPr>
                <a:solidFill>
                  <a:schemeClr val="tx1"/>
                </a:solidFill>
                <a:latin typeface="Arial" charset="0"/>
              </a:defRPr>
            </a:lvl1pPr>
            <a:lvl2pPr marL="742950" indent="-285750" defTabSz="1025525" eaLnBrk="0" hangingPunct="0">
              <a:defRPr>
                <a:solidFill>
                  <a:schemeClr val="tx1"/>
                </a:solidFill>
                <a:latin typeface="Arial" charset="0"/>
              </a:defRPr>
            </a:lvl2pPr>
            <a:lvl3pPr marL="1143000" indent="-228600" defTabSz="1025525" eaLnBrk="0" hangingPunct="0">
              <a:defRPr>
                <a:solidFill>
                  <a:schemeClr val="tx1"/>
                </a:solidFill>
                <a:latin typeface="Arial" charset="0"/>
              </a:defRPr>
            </a:lvl3pPr>
            <a:lvl4pPr marL="1600200" indent="-228600" defTabSz="1025525" eaLnBrk="0" hangingPunct="0">
              <a:defRPr>
                <a:solidFill>
                  <a:schemeClr val="tx1"/>
                </a:solidFill>
                <a:latin typeface="Arial" charset="0"/>
              </a:defRPr>
            </a:lvl4pPr>
            <a:lvl5pPr marL="2057400" indent="-228600" defTabSz="1025525" eaLnBrk="0" hangingPunct="0">
              <a:defRPr>
                <a:solidFill>
                  <a:schemeClr val="tx1"/>
                </a:solidFill>
                <a:latin typeface="Arial" charset="0"/>
              </a:defRPr>
            </a:lvl5pPr>
            <a:lvl6pPr marL="2514600" indent="-228600" defTabSz="1025525" eaLnBrk="0" fontAlgn="base" hangingPunct="0">
              <a:spcBef>
                <a:spcPct val="0"/>
              </a:spcBef>
              <a:spcAft>
                <a:spcPct val="0"/>
              </a:spcAft>
              <a:defRPr>
                <a:solidFill>
                  <a:schemeClr val="tx1"/>
                </a:solidFill>
                <a:latin typeface="Arial" charset="0"/>
              </a:defRPr>
            </a:lvl6pPr>
            <a:lvl7pPr marL="2971800" indent="-228600" defTabSz="1025525" eaLnBrk="0" fontAlgn="base" hangingPunct="0">
              <a:spcBef>
                <a:spcPct val="0"/>
              </a:spcBef>
              <a:spcAft>
                <a:spcPct val="0"/>
              </a:spcAft>
              <a:defRPr>
                <a:solidFill>
                  <a:schemeClr val="tx1"/>
                </a:solidFill>
                <a:latin typeface="Arial" charset="0"/>
              </a:defRPr>
            </a:lvl7pPr>
            <a:lvl8pPr marL="3429000" indent="-228600" defTabSz="1025525" eaLnBrk="0" fontAlgn="base" hangingPunct="0">
              <a:spcBef>
                <a:spcPct val="0"/>
              </a:spcBef>
              <a:spcAft>
                <a:spcPct val="0"/>
              </a:spcAft>
              <a:defRPr>
                <a:solidFill>
                  <a:schemeClr val="tx1"/>
                </a:solidFill>
                <a:latin typeface="Arial" charset="0"/>
              </a:defRPr>
            </a:lvl8pPr>
            <a:lvl9pPr marL="3886200" indent="-228600" defTabSz="1025525" eaLnBrk="0" fontAlgn="base" hangingPunct="0">
              <a:spcBef>
                <a:spcPct val="0"/>
              </a:spcBef>
              <a:spcAft>
                <a:spcPct val="0"/>
              </a:spcAft>
              <a:defRPr>
                <a:solidFill>
                  <a:schemeClr val="tx1"/>
                </a:solidFill>
                <a:latin typeface="Arial" charset="0"/>
              </a:defRPr>
            </a:lvl9pPr>
          </a:lstStyle>
          <a:p>
            <a:fld id="{462163E6-F321-40A5-9C8F-FAB82FF7D1DB}" type="slidenum">
              <a:rPr lang="en-CA" altLang="en-US" smtClean="0">
                <a:solidFill>
                  <a:srgbClr val="A29989"/>
                </a:solidFill>
              </a:rPr>
              <a:pPr/>
              <a:t>15</a:t>
            </a:fld>
            <a:endParaRPr lang="en-CA" altLang="en-US" smtClean="0">
              <a:solidFill>
                <a:srgbClr val="A29989"/>
              </a:solidFill>
            </a:endParaRPr>
          </a:p>
        </p:txBody>
      </p:sp>
      <p:sp>
        <p:nvSpPr>
          <p:cNvPr id="14340" name="Rectangle 3"/>
          <p:cNvSpPr>
            <a:spLocks noGrp="1" noChangeArrowheads="1"/>
          </p:cNvSpPr>
          <p:nvPr>
            <p:ph type="title"/>
          </p:nvPr>
        </p:nvSpPr>
        <p:spPr/>
        <p:txBody>
          <a:bodyPr/>
          <a:lstStyle/>
          <a:p>
            <a:r>
              <a:rPr lang="en-CA" altLang="en-US" smtClean="0"/>
              <a:t>Current Municipal Market Conditions: “AAA” MMD</a:t>
            </a:r>
          </a:p>
        </p:txBody>
      </p:sp>
      <p:grpSp>
        <p:nvGrpSpPr>
          <p:cNvPr id="14341" name="HeadingTitle 23"/>
          <p:cNvGrpSpPr>
            <a:grpSpLocks/>
          </p:cNvGrpSpPr>
          <p:nvPr/>
        </p:nvGrpSpPr>
        <p:grpSpPr bwMode="auto">
          <a:xfrm>
            <a:off x="666750" y="1670050"/>
            <a:ext cx="5516563" cy="320675"/>
            <a:chOff x="2319" y="2022"/>
            <a:chExt cx="1698" cy="202"/>
          </a:xfrm>
        </p:grpSpPr>
        <p:sp>
          <p:nvSpPr>
            <p:cNvPr id="14504" name="Rectangle 5"/>
            <p:cNvSpPr>
              <a:spLocks noChangeArrowheads="1"/>
            </p:cNvSpPr>
            <p:nvPr/>
          </p:nvSpPr>
          <p:spPr bwMode="gray">
            <a:xfrm>
              <a:off x="2319" y="2022"/>
              <a:ext cx="1697"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91440" anchor="b"/>
            <a:lstStyle/>
            <a:p>
              <a:r>
                <a:rPr lang="en-US" altLang="en-US" sz="1200" b="1">
                  <a:solidFill>
                    <a:srgbClr val="003263"/>
                  </a:solidFill>
                </a:rPr>
                <a:t>“AAA” MMD January 1, 2007 to Present </a:t>
              </a:r>
            </a:p>
          </p:txBody>
        </p:sp>
        <p:sp>
          <p:nvSpPr>
            <p:cNvPr id="14505" name="Line 6"/>
            <p:cNvSpPr>
              <a:spLocks noChangeShapeType="1"/>
            </p:cNvSpPr>
            <p:nvPr/>
          </p:nvSpPr>
          <p:spPr bwMode="gray">
            <a:xfrm>
              <a:off x="2319" y="2223"/>
              <a:ext cx="1698" cy="0"/>
            </a:xfrm>
            <a:prstGeom prst="line">
              <a:avLst/>
            </a:prstGeom>
            <a:noFill/>
            <a:ln w="12700">
              <a:solidFill>
                <a:srgbClr val="0032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342" name="HeadingTitle 23"/>
          <p:cNvGrpSpPr>
            <a:grpSpLocks/>
          </p:cNvGrpSpPr>
          <p:nvPr/>
        </p:nvGrpSpPr>
        <p:grpSpPr bwMode="auto">
          <a:xfrm>
            <a:off x="6442075" y="1670050"/>
            <a:ext cx="2949575" cy="320675"/>
            <a:chOff x="2319" y="2022"/>
            <a:chExt cx="1698" cy="202"/>
          </a:xfrm>
        </p:grpSpPr>
        <p:sp>
          <p:nvSpPr>
            <p:cNvPr id="14502" name="Rectangle 8"/>
            <p:cNvSpPr>
              <a:spLocks noChangeArrowheads="1"/>
            </p:cNvSpPr>
            <p:nvPr/>
          </p:nvSpPr>
          <p:spPr bwMode="gray">
            <a:xfrm>
              <a:off x="2319" y="2022"/>
              <a:ext cx="1697"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91440" anchor="b"/>
            <a:lstStyle/>
            <a:p>
              <a:r>
                <a:rPr lang="en-US" altLang="en-US" sz="1200" b="1">
                  <a:solidFill>
                    <a:srgbClr val="003263"/>
                  </a:solidFill>
                </a:rPr>
                <a:t>Shift in “AAA” MMD Since July 2013</a:t>
              </a:r>
            </a:p>
          </p:txBody>
        </p:sp>
        <p:sp>
          <p:nvSpPr>
            <p:cNvPr id="14503" name="Line 9"/>
            <p:cNvSpPr>
              <a:spLocks noChangeShapeType="1"/>
            </p:cNvSpPr>
            <p:nvPr/>
          </p:nvSpPr>
          <p:spPr bwMode="gray">
            <a:xfrm>
              <a:off x="2319" y="2223"/>
              <a:ext cx="1698" cy="0"/>
            </a:xfrm>
            <a:prstGeom prst="line">
              <a:avLst/>
            </a:prstGeom>
            <a:noFill/>
            <a:ln w="12700">
              <a:solidFill>
                <a:srgbClr val="0032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343" name="AutoShape 11"/>
          <p:cNvSpPr>
            <a:spLocks noChangeArrowheads="1"/>
          </p:cNvSpPr>
          <p:nvPr/>
        </p:nvSpPr>
        <p:spPr bwMode="gray">
          <a:xfrm rot="5400000">
            <a:off x="4582319" y="5738019"/>
            <a:ext cx="1600200" cy="207962"/>
          </a:xfrm>
          <a:prstGeom prst="triangle">
            <a:avLst>
              <a:gd name="adj" fmla="val 50000"/>
            </a:avLst>
          </a:prstGeom>
          <a:solidFill>
            <a:srgbClr val="8499A6"/>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lIns="45720" rIns="45720" anchor="ctr"/>
          <a:lstStyle/>
          <a:p>
            <a:pPr algn="ctr"/>
            <a:endParaRPr lang="en-US" altLang="en-US" b="1"/>
          </a:p>
        </p:txBody>
      </p:sp>
      <p:sp>
        <p:nvSpPr>
          <p:cNvPr id="14344" name="Source 19"/>
          <p:cNvSpPr txBox="1">
            <a:spLocks noChangeArrowheads="1"/>
          </p:cNvSpPr>
          <p:nvPr/>
        </p:nvSpPr>
        <p:spPr bwMode="auto">
          <a:xfrm>
            <a:off x="663575" y="6808788"/>
            <a:ext cx="8723313"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100" tIns="0" rIns="38100" bIns="0" anchor="b"/>
          <a:lstStyle>
            <a:lvl1pPr marL="412750" indent="-412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800" i="1"/>
              <a:t>Source:	TM3, Thomson Reuters</a:t>
            </a:r>
          </a:p>
          <a:p>
            <a:pPr eaLnBrk="1" hangingPunct="1"/>
            <a:r>
              <a:rPr lang="en-CA" altLang="en-US" sz="800" i="1"/>
              <a:t>10, 20, and 30 year “AAA” MMD shown to represent different average lives of municipal transactions</a:t>
            </a:r>
          </a:p>
          <a:p>
            <a:pPr eaLnBrk="1" hangingPunct="1"/>
            <a:r>
              <a:rPr lang="en-CA" altLang="en-US" sz="800" i="1"/>
              <a:t>Rates as of August 8, 2014</a:t>
            </a:r>
          </a:p>
        </p:txBody>
      </p:sp>
      <p:grpSp>
        <p:nvGrpSpPr>
          <p:cNvPr id="14345" name="Group 13"/>
          <p:cNvGrpSpPr>
            <a:grpSpLocks noChangeAspect="1"/>
          </p:cNvGrpSpPr>
          <p:nvPr/>
        </p:nvGrpSpPr>
        <p:grpSpPr bwMode="auto">
          <a:xfrm>
            <a:off x="777875" y="5118100"/>
            <a:ext cx="4352925" cy="1438275"/>
            <a:chOff x="490" y="3224"/>
            <a:chExt cx="2742" cy="906"/>
          </a:xfrm>
        </p:grpSpPr>
        <p:sp>
          <p:nvSpPr>
            <p:cNvPr id="14387" name="AutoShape 14"/>
            <p:cNvSpPr>
              <a:spLocks noChangeAspect="1" noChangeArrowheads="1" noTextEdit="1"/>
            </p:cNvSpPr>
            <p:nvPr/>
          </p:nvSpPr>
          <p:spPr bwMode="auto">
            <a:xfrm>
              <a:off x="490" y="3224"/>
              <a:ext cx="2736"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88" name="Rectangle 15"/>
            <p:cNvSpPr>
              <a:spLocks noChangeArrowheads="1"/>
            </p:cNvSpPr>
            <p:nvPr/>
          </p:nvSpPr>
          <p:spPr bwMode="auto">
            <a:xfrm>
              <a:off x="490" y="3224"/>
              <a:ext cx="2736" cy="108"/>
            </a:xfrm>
            <a:prstGeom prst="rect">
              <a:avLst/>
            </a:prstGeom>
            <a:solidFill>
              <a:srgbClr val="A3A2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89" name="Rectangle 16"/>
            <p:cNvSpPr>
              <a:spLocks noChangeArrowheads="1"/>
            </p:cNvSpPr>
            <p:nvPr/>
          </p:nvSpPr>
          <p:spPr bwMode="auto">
            <a:xfrm>
              <a:off x="490" y="3326"/>
              <a:ext cx="2736" cy="126"/>
            </a:xfrm>
            <a:prstGeom prst="rect">
              <a:avLst/>
            </a:prstGeom>
            <a:solidFill>
              <a:srgbClr val="DCDD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90" name="Rectangle 17"/>
            <p:cNvSpPr>
              <a:spLocks noChangeArrowheads="1"/>
            </p:cNvSpPr>
            <p:nvPr/>
          </p:nvSpPr>
          <p:spPr bwMode="auto">
            <a:xfrm>
              <a:off x="490" y="3446"/>
              <a:ext cx="2736" cy="3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91" name="Rectangle 18"/>
            <p:cNvSpPr>
              <a:spLocks noChangeArrowheads="1"/>
            </p:cNvSpPr>
            <p:nvPr/>
          </p:nvSpPr>
          <p:spPr bwMode="auto">
            <a:xfrm>
              <a:off x="490" y="3806"/>
              <a:ext cx="2736" cy="108"/>
            </a:xfrm>
            <a:prstGeom prst="rect">
              <a:avLst/>
            </a:prstGeom>
            <a:solidFill>
              <a:srgbClr val="A3A2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92" name="Rectangle 19"/>
            <p:cNvSpPr>
              <a:spLocks noChangeArrowheads="1"/>
            </p:cNvSpPr>
            <p:nvPr/>
          </p:nvSpPr>
          <p:spPr bwMode="auto">
            <a:xfrm>
              <a:off x="490" y="3908"/>
              <a:ext cx="2736" cy="108"/>
            </a:xfrm>
            <a:prstGeom prst="rect">
              <a:avLst/>
            </a:prstGeom>
            <a:solidFill>
              <a:srgbClr val="DCDD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93" name="Rectangle 20"/>
            <p:cNvSpPr>
              <a:spLocks noChangeArrowheads="1"/>
            </p:cNvSpPr>
            <p:nvPr/>
          </p:nvSpPr>
          <p:spPr bwMode="auto">
            <a:xfrm>
              <a:off x="490" y="4010"/>
              <a:ext cx="2736"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94" name="Rectangle 21"/>
            <p:cNvSpPr>
              <a:spLocks noChangeArrowheads="1"/>
            </p:cNvSpPr>
            <p:nvPr/>
          </p:nvSpPr>
          <p:spPr bwMode="auto">
            <a:xfrm>
              <a:off x="508" y="3470"/>
              <a:ext cx="3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a:solidFill>
                    <a:srgbClr val="000000"/>
                  </a:solidFill>
                </a:rPr>
                <a:t>Maximum</a:t>
              </a:r>
              <a:endParaRPr lang="en-CA" altLang="en-US"/>
            </a:p>
          </p:txBody>
        </p:sp>
        <p:sp>
          <p:nvSpPr>
            <p:cNvPr id="14395" name="Rectangle 22"/>
            <p:cNvSpPr>
              <a:spLocks noChangeArrowheads="1"/>
            </p:cNvSpPr>
            <p:nvPr/>
          </p:nvSpPr>
          <p:spPr bwMode="auto">
            <a:xfrm>
              <a:off x="508" y="3590"/>
              <a:ext cx="34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a:solidFill>
                    <a:srgbClr val="000000"/>
                  </a:solidFill>
                </a:rPr>
                <a:t>Minimum</a:t>
              </a:r>
              <a:endParaRPr lang="en-CA" altLang="en-US"/>
            </a:p>
          </p:txBody>
        </p:sp>
        <p:sp>
          <p:nvSpPr>
            <p:cNvPr id="14396" name="Rectangle 23"/>
            <p:cNvSpPr>
              <a:spLocks noChangeArrowheads="1"/>
            </p:cNvSpPr>
            <p:nvPr/>
          </p:nvSpPr>
          <p:spPr bwMode="auto">
            <a:xfrm>
              <a:off x="508" y="3710"/>
              <a:ext cx="29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a:solidFill>
                    <a:srgbClr val="000000"/>
                  </a:solidFill>
                </a:rPr>
                <a:t>Current</a:t>
              </a:r>
              <a:endParaRPr lang="en-CA" altLang="en-US"/>
            </a:p>
          </p:txBody>
        </p:sp>
        <p:sp>
          <p:nvSpPr>
            <p:cNvPr id="14397" name="Rectangle 24"/>
            <p:cNvSpPr>
              <a:spLocks noChangeArrowheads="1"/>
            </p:cNvSpPr>
            <p:nvPr/>
          </p:nvSpPr>
          <p:spPr bwMode="auto">
            <a:xfrm>
              <a:off x="604" y="3914"/>
              <a:ext cx="21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b="1">
                  <a:solidFill>
                    <a:srgbClr val="000000"/>
                  </a:solidFill>
                </a:rPr>
                <a:t>2007</a:t>
              </a:r>
              <a:endParaRPr lang="en-CA" altLang="en-US"/>
            </a:p>
          </p:txBody>
        </p:sp>
        <p:sp>
          <p:nvSpPr>
            <p:cNvPr id="14398" name="Rectangle 25"/>
            <p:cNvSpPr>
              <a:spLocks noChangeArrowheads="1"/>
            </p:cNvSpPr>
            <p:nvPr/>
          </p:nvSpPr>
          <p:spPr bwMode="auto">
            <a:xfrm>
              <a:off x="994" y="3914"/>
              <a:ext cx="21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b="1">
                  <a:solidFill>
                    <a:srgbClr val="000000"/>
                  </a:solidFill>
                </a:rPr>
                <a:t>2008</a:t>
              </a:r>
              <a:endParaRPr lang="en-CA" altLang="en-US"/>
            </a:p>
          </p:txBody>
        </p:sp>
        <p:sp>
          <p:nvSpPr>
            <p:cNvPr id="14399" name="Rectangle 26"/>
            <p:cNvSpPr>
              <a:spLocks noChangeArrowheads="1"/>
            </p:cNvSpPr>
            <p:nvPr/>
          </p:nvSpPr>
          <p:spPr bwMode="auto">
            <a:xfrm>
              <a:off x="1384" y="3914"/>
              <a:ext cx="21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b="1">
                  <a:solidFill>
                    <a:srgbClr val="000000"/>
                  </a:solidFill>
                </a:rPr>
                <a:t>2009</a:t>
              </a:r>
              <a:endParaRPr lang="en-CA" altLang="en-US"/>
            </a:p>
          </p:txBody>
        </p:sp>
        <p:sp>
          <p:nvSpPr>
            <p:cNvPr id="14400" name="Rectangle 27"/>
            <p:cNvSpPr>
              <a:spLocks noChangeArrowheads="1"/>
            </p:cNvSpPr>
            <p:nvPr/>
          </p:nvSpPr>
          <p:spPr bwMode="auto">
            <a:xfrm>
              <a:off x="1774" y="3914"/>
              <a:ext cx="21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b="1">
                  <a:solidFill>
                    <a:srgbClr val="000000"/>
                  </a:solidFill>
                </a:rPr>
                <a:t>2010</a:t>
              </a:r>
              <a:endParaRPr lang="en-CA" altLang="en-US"/>
            </a:p>
          </p:txBody>
        </p:sp>
        <p:sp>
          <p:nvSpPr>
            <p:cNvPr id="14401" name="Rectangle 28"/>
            <p:cNvSpPr>
              <a:spLocks noChangeArrowheads="1"/>
            </p:cNvSpPr>
            <p:nvPr/>
          </p:nvSpPr>
          <p:spPr bwMode="auto">
            <a:xfrm>
              <a:off x="2164" y="3914"/>
              <a:ext cx="21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b="1">
                  <a:solidFill>
                    <a:srgbClr val="000000"/>
                  </a:solidFill>
                </a:rPr>
                <a:t>2011</a:t>
              </a:r>
              <a:endParaRPr lang="en-CA" altLang="en-US"/>
            </a:p>
          </p:txBody>
        </p:sp>
        <p:sp>
          <p:nvSpPr>
            <p:cNvPr id="14402" name="Rectangle 29"/>
            <p:cNvSpPr>
              <a:spLocks noChangeArrowheads="1"/>
            </p:cNvSpPr>
            <p:nvPr/>
          </p:nvSpPr>
          <p:spPr bwMode="auto">
            <a:xfrm>
              <a:off x="2554" y="3914"/>
              <a:ext cx="21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b="1">
                  <a:solidFill>
                    <a:srgbClr val="000000"/>
                  </a:solidFill>
                </a:rPr>
                <a:t>2012</a:t>
              </a:r>
              <a:endParaRPr lang="en-CA" altLang="en-US"/>
            </a:p>
          </p:txBody>
        </p:sp>
        <p:sp>
          <p:nvSpPr>
            <p:cNvPr id="14403" name="Rectangle 30"/>
            <p:cNvSpPr>
              <a:spLocks noChangeArrowheads="1"/>
            </p:cNvSpPr>
            <p:nvPr/>
          </p:nvSpPr>
          <p:spPr bwMode="auto">
            <a:xfrm>
              <a:off x="2938" y="3914"/>
              <a:ext cx="17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b="1">
                  <a:solidFill>
                    <a:srgbClr val="000000"/>
                  </a:solidFill>
                </a:rPr>
                <a:t>2013</a:t>
              </a:r>
              <a:endParaRPr lang="en-CA" altLang="en-US"/>
            </a:p>
          </p:txBody>
        </p:sp>
        <p:sp>
          <p:nvSpPr>
            <p:cNvPr id="14404" name="Rectangle 31"/>
            <p:cNvSpPr>
              <a:spLocks noChangeArrowheads="1"/>
            </p:cNvSpPr>
            <p:nvPr/>
          </p:nvSpPr>
          <p:spPr bwMode="auto">
            <a:xfrm>
              <a:off x="556" y="4016"/>
              <a:ext cx="3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a:solidFill>
                    <a:srgbClr val="000000"/>
                  </a:solidFill>
                </a:rPr>
                <a:t>0.250%</a:t>
              </a:r>
              <a:endParaRPr lang="en-CA" altLang="en-US"/>
            </a:p>
          </p:txBody>
        </p:sp>
        <p:sp>
          <p:nvSpPr>
            <p:cNvPr id="14405" name="Rectangle 32"/>
            <p:cNvSpPr>
              <a:spLocks noChangeArrowheads="1"/>
            </p:cNvSpPr>
            <p:nvPr/>
          </p:nvSpPr>
          <p:spPr bwMode="auto">
            <a:xfrm>
              <a:off x="946" y="4016"/>
              <a:ext cx="3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a:solidFill>
                    <a:srgbClr val="000000"/>
                  </a:solidFill>
                </a:rPr>
                <a:t>0.790%</a:t>
              </a:r>
              <a:endParaRPr lang="en-CA" altLang="en-US"/>
            </a:p>
          </p:txBody>
        </p:sp>
        <p:sp>
          <p:nvSpPr>
            <p:cNvPr id="14406" name="Rectangle 33"/>
            <p:cNvSpPr>
              <a:spLocks noChangeArrowheads="1"/>
            </p:cNvSpPr>
            <p:nvPr/>
          </p:nvSpPr>
          <p:spPr bwMode="auto">
            <a:xfrm>
              <a:off x="1324" y="4016"/>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a:solidFill>
                    <a:srgbClr val="000000"/>
                  </a:solidFill>
                </a:rPr>
                <a:t>-0.900%</a:t>
              </a:r>
              <a:endParaRPr lang="en-CA" altLang="en-US"/>
            </a:p>
          </p:txBody>
        </p:sp>
        <p:sp>
          <p:nvSpPr>
            <p:cNvPr id="14407" name="Rectangle 34"/>
            <p:cNvSpPr>
              <a:spLocks noChangeArrowheads="1"/>
            </p:cNvSpPr>
            <p:nvPr/>
          </p:nvSpPr>
          <p:spPr bwMode="auto">
            <a:xfrm>
              <a:off x="1726" y="4016"/>
              <a:ext cx="3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a:solidFill>
                    <a:srgbClr val="000000"/>
                  </a:solidFill>
                </a:rPr>
                <a:t>0.520%</a:t>
              </a:r>
              <a:endParaRPr lang="en-CA" altLang="en-US"/>
            </a:p>
          </p:txBody>
        </p:sp>
        <p:sp>
          <p:nvSpPr>
            <p:cNvPr id="14408" name="Rectangle 35"/>
            <p:cNvSpPr>
              <a:spLocks noChangeArrowheads="1"/>
            </p:cNvSpPr>
            <p:nvPr/>
          </p:nvSpPr>
          <p:spPr bwMode="auto">
            <a:xfrm>
              <a:off x="2104" y="4016"/>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a:solidFill>
                    <a:srgbClr val="000000"/>
                  </a:solidFill>
                </a:rPr>
                <a:t>-1.130%</a:t>
              </a:r>
              <a:endParaRPr lang="en-CA" altLang="en-US"/>
            </a:p>
          </p:txBody>
        </p:sp>
        <p:sp>
          <p:nvSpPr>
            <p:cNvPr id="14409" name="Rectangle 36"/>
            <p:cNvSpPr>
              <a:spLocks noChangeArrowheads="1"/>
            </p:cNvSpPr>
            <p:nvPr/>
          </p:nvSpPr>
          <p:spPr bwMode="auto">
            <a:xfrm>
              <a:off x="2494" y="4016"/>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a:solidFill>
                    <a:srgbClr val="000000"/>
                  </a:solidFill>
                </a:rPr>
                <a:t>-0.740%</a:t>
              </a:r>
              <a:endParaRPr lang="en-CA" altLang="en-US"/>
            </a:p>
          </p:txBody>
        </p:sp>
        <p:sp>
          <p:nvSpPr>
            <p:cNvPr id="14410" name="Rectangle 37"/>
            <p:cNvSpPr>
              <a:spLocks noChangeArrowheads="1"/>
            </p:cNvSpPr>
            <p:nvPr/>
          </p:nvSpPr>
          <p:spPr bwMode="auto">
            <a:xfrm>
              <a:off x="2878" y="4016"/>
              <a:ext cx="31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a:solidFill>
                    <a:srgbClr val="000000"/>
                  </a:solidFill>
                </a:rPr>
                <a:t>+1.330%</a:t>
              </a:r>
              <a:endParaRPr lang="en-CA" altLang="en-US"/>
            </a:p>
          </p:txBody>
        </p:sp>
        <p:sp>
          <p:nvSpPr>
            <p:cNvPr id="14411" name="Rectangle 38"/>
            <p:cNvSpPr>
              <a:spLocks noChangeArrowheads="1"/>
            </p:cNvSpPr>
            <p:nvPr/>
          </p:nvSpPr>
          <p:spPr bwMode="auto">
            <a:xfrm>
              <a:off x="508" y="3224"/>
              <a:ext cx="101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b="1">
                  <a:solidFill>
                    <a:srgbClr val="FFFFFF"/>
                  </a:solidFill>
                </a:rPr>
                <a:t>January 1, 2007 to Present</a:t>
              </a:r>
              <a:endParaRPr lang="en-CA" altLang="en-US"/>
            </a:p>
          </p:txBody>
        </p:sp>
        <p:sp>
          <p:nvSpPr>
            <p:cNvPr id="14412" name="Rectangle 39"/>
            <p:cNvSpPr>
              <a:spLocks noChangeArrowheads="1"/>
            </p:cNvSpPr>
            <p:nvPr/>
          </p:nvSpPr>
          <p:spPr bwMode="auto">
            <a:xfrm>
              <a:off x="508" y="3806"/>
              <a:ext cx="105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b="1">
                  <a:solidFill>
                    <a:srgbClr val="FFFFFF"/>
                  </a:solidFill>
                </a:rPr>
                <a:t>Shift in 30-year "AAA" MMD</a:t>
              </a:r>
              <a:endParaRPr lang="en-CA" altLang="en-US"/>
            </a:p>
          </p:txBody>
        </p:sp>
        <p:sp>
          <p:nvSpPr>
            <p:cNvPr id="14413" name="Rectangle 40"/>
            <p:cNvSpPr>
              <a:spLocks noChangeArrowheads="1"/>
            </p:cNvSpPr>
            <p:nvPr/>
          </p:nvSpPr>
          <p:spPr bwMode="auto">
            <a:xfrm>
              <a:off x="1132" y="3338"/>
              <a:ext cx="31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b="1">
                  <a:solidFill>
                    <a:srgbClr val="000000"/>
                  </a:solidFill>
                </a:rPr>
                <a:t>10 Year</a:t>
              </a:r>
              <a:endParaRPr lang="en-CA" altLang="en-US"/>
            </a:p>
          </p:txBody>
        </p:sp>
        <p:sp>
          <p:nvSpPr>
            <p:cNvPr id="14414" name="Rectangle 41"/>
            <p:cNvSpPr>
              <a:spLocks noChangeArrowheads="1"/>
            </p:cNvSpPr>
            <p:nvPr/>
          </p:nvSpPr>
          <p:spPr bwMode="auto">
            <a:xfrm>
              <a:off x="1912" y="3338"/>
              <a:ext cx="31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b="1">
                  <a:solidFill>
                    <a:srgbClr val="000000"/>
                  </a:solidFill>
                </a:rPr>
                <a:t>20 Year</a:t>
              </a:r>
              <a:endParaRPr lang="en-CA" altLang="en-US"/>
            </a:p>
          </p:txBody>
        </p:sp>
        <p:sp>
          <p:nvSpPr>
            <p:cNvPr id="14415" name="Rectangle 42"/>
            <p:cNvSpPr>
              <a:spLocks noChangeArrowheads="1"/>
            </p:cNvSpPr>
            <p:nvPr/>
          </p:nvSpPr>
          <p:spPr bwMode="auto">
            <a:xfrm>
              <a:off x="2692" y="3338"/>
              <a:ext cx="31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b="1">
                  <a:solidFill>
                    <a:srgbClr val="000000"/>
                  </a:solidFill>
                </a:rPr>
                <a:t>30 Year</a:t>
              </a:r>
              <a:endParaRPr lang="en-CA" altLang="en-US"/>
            </a:p>
          </p:txBody>
        </p:sp>
        <p:sp>
          <p:nvSpPr>
            <p:cNvPr id="14416" name="Rectangle 43"/>
            <p:cNvSpPr>
              <a:spLocks noChangeArrowheads="1"/>
            </p:cNvSpPr>
            <p:nvPr/>
          </p:nvSpPr>
          <p:spPr bwMode="auto">
            <a:xfrm>
              <a:off x="1144" y="3470"/>
              <a:ext cx="3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a:solidFill>
                    <a:srgbClr val="000000"/>
                  </a:solidFill>
                </a:rPr>
                <a:t>4.860%</a:t>
              </a:r>
              <a:endParaRPr lang="en-CA" altLang="en-US"/>
            </a:p>
          </p:txBody>
        </p:sp>
        <p:sp>
          <p:nvSpPr>
            <p:cNvPr id="14417" name="Rectangle 44"/>
            <p:cNvSpPr>
              <a:spLocks noChangeArrowheads="1"/>
            </p:cNvSpPr>
            <p:nvPr/>
          </p:nvSpPr>
          <p:spPr bwMode="auto">
            <a:xfrm>
              <a:off x="1924" y="3470"/>
              <a:ext cx="3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a:solidFill>
                    <a:srgbClr val="000000"/>
                  </a:solidFill>
                </a:rPr>
                <a:t>5.740%</a:t>
              </a:r>
              <a:endParaRPr lang="en-CA" altLang="en-US"/>
            </a:p>
          </p:txBody>
        </p:sp>
        <p:sp>
          <p:nvSpPr>
            <p:cNvPr id="14418" name="Rectangle 45"/>
            <p:cNvSpPr>
              <a:spLocks noChangeArrowheads="1"/>
            </p:cNvSpPr>
            <p:nvPr/>
          </p:nvSpPr>
          <p:spPr bwMode="auto">
            <a:xfrm>
              <a:off x="2704" y="3470"/>
              <a:ext cx="3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a:solidFill>
                    <a:srgbClr val="000000"/>
                  </a:solidFill>
                </a:rPr>
                <a:t>5.940%</a:t>
              </a:r>
              <a:endParaRPr lang="en-CA" altLang="en-US"/>
            </a:p>
          </p:txBody>
        </p:sp>
        <p:sp>
          <p:nvSpPr>
            <p:cNvPr id="14419" name="Rectangle 46"/>
            <p:cNvSpPr>
              <a:spLocks noChangeArrowheads="1"/>
            </p:cNvSpPr>
            <p:nvPr/>
          </p:nvSpPr>
          <p:spPr bwMode="auto">
            <a:xfrm>
              <a:off x="1144" y="3590"/>
              <a:ext cx="3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a:solidFill>
                    <a:srgbClr val="000000"/>
                  </a:solidFill>
                </a:rPr>
                <a:t>1.470%</a:t>
              </a:r>
              <a:endParaRPr lang="en-CA" altLang="en-US"/>
            </a:p>
          </p:txBody>
        </p:sp>
        <p:sp>
          <p:nvSpPr>
            <p:cNvPr id="14420" name="Rectangle 47"/>
            <p:cNvSpPr>
              <a:spLocks noChangeArrowheads="1"/>
            </p:cNvSpPr>
            <p:nvPr/>
          </p:nvSpPr>
          <p:spPr bwMode="auto">
            <a:xfrm>
              <a:off x="1924" y="3590"/>
              <a:ext cx="3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a:solidFill>
                    <a:srgbClr val="000000"/>
                  </a:solidFill>
                </a:rPr>
                <a:t>2.100%</a:t>
              </a:r>
              <a:endParaRPr lang="en-CA" altLang="en-US"/>
            </a:p>
          </p:txBody>
        </p:sp>
        <p:sp>
          <p:nvSpPr>
            <p:cNvPr id="14421" name="Rectangle 48"/>
            <p:cNvSpPr>
              <a:spLocks noChangeArrowheads="1"/>
            </p:cNvSpPr>
            <p:nvPr/>
          </p:nvSpPr>
          <p:spPr bwMode="auto">
            <a:xfrm>
              <a:off x="2704" y="3590"/>
              <a:ext cx="3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a:solidFill>
                    <a:srgbClr val="000000"/>
                  </a:solidFill>
                </a:rPr>
                <a:t>2.470%</a:t>
              </a:r>
              <a:endParaRPr lang="en-CA" altLang="en-US"/>
            </a:p>
          </p:txBody>
        </p:sp>
        <p:sp>
          <p:nvSpPr>
            <p:cNvPr id="14422" name="Rectangle 49"/>
            <p:cNvSpPr>
              <a:spLocks noChangeArrowheads="1"/>
            </p:cNvSpPr>
            <p:nvPr/>
          </p:nvSpPr>
          <p:spPr bwMode="auto">
            <a:xfrm>
              <a:off x="1144" y="3710"/>
              <a:ext cx="27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b="1">
                  <a:solidFill>
                    <a:srgbClr val="000000"/>
                  </a:solidFill>
                </a:rPr>
                <a:t>2.150%</a:t>
              </a:r>
              <a:endParaRPr lang="en-CA" altLang="en-US" b="1"/>
            </a:p>
          </p:txBody>
        </p:sp>
        <p:sp>
          <p:nvSpPr>
            <p:cNvPr id="14423" name="Rectangle 50"/>
            <p:cNvSpPr>
              <a:spLocks noChangeArrowheads="1"/>
            </p:cNvSpPr>
            <p:nvPr/>
          </p:nvSpPr>
          <p:spPr bwMode="auto">
            <a:xfrm>
              <a:off x="1924" y="3710"/>
              <a:ext cx="27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b="1">
                  <a:solidFill>
                    <a:srgbClr val="000000"/>
                  </a:solidFill>
                </a:rPr>
                <a:t>2.950%</a:t>
              </a:r>
              <a:endParaRPr lang="en-CA" altLang="en-US" b="1"/>
            </a:p>
          </p:txBody>
        </p:sp>
        <p:sp>
          <p:nvSpPr>
            <p:cNvPr id="14424" name="Rectangle 51"/>
            <p:cNvSpPr>
              <a:spLocks noChangeArrowheads="1"/>
            </p:cNvSpPr>
            <p:nvPr/>
          </p:nvSpPr>
          <p:spPr bwMode="auto">
            <a:xfrm>
              <a:off x="2704" y="3710"/>
              <a:ext cx="27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ltLang="en-US" sz="1000" b="1">
                  <a:solidFill>
                    <a:srgbClr val="000000"/>
                  </a:solidFill>
                </a:rPr>
                <a:t>3.200%</a:t>
              </a:r>
              <a:endParaRPr lang="en-CA" altLang="en-US" b="1"/>
            </a:p>
          </p:txBody>
        </p:sp>
        <p:sp>
          <p:nvSpPr>
            <p:cNvPr id="14425" name="Rectangle 52"/>
            <p:cNvSpPr>
              <a:spLocks noChangeArrowheads="1"/>
            </p:cNvSpPr>
            <p:nvPr/>
          </p:nvSpPr>
          <p:spPr bwMode="auto">
            <a:xfrm>
              <a:off x="490" y="3224"/>
              <a:ext cx="6"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26" name="Line 53"/>
            <p:cNvSpPr>
              <a:spLocks noChangeShapeType="1"/>
            </p:cNvSpPr>
            <p:nvPr/>
          </p:nvSpPr>
          <p:spPr bwMode="auto">
            <a:xfrm>
              <a:off x="490" y="3224"/>
              <a:ext cx="2736"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7" name="Rectangle 54"/>
            <p:cNvSpPr>
              <a:spLocks noChangeArrowheads="1"/>
            </p:cNvSpPr>
            <p:nvPr/>
          </p:nvSpPr>
          <p:spPr bwMode="auto">
            <a:xfrm>
              <a:off x="490" y="3224"/>
              <a:ext cx="2736"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28" name="Rectangle 55"/>
            <p:cNvSpPr>
              <a:spLocks noChangeArrowheads="1"/>
            </p:cNvSpPr>
            <p:nvPr/>
          </p:nvSpPr>
          <p:spPr bwMode="auto">
            <a:xfrm>
              <a:off x="3220" y="3224"/>
              <a:ext cx="6"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29" name="Rectangle 56"/>
            <p:cNvSpPr>
              <a:spLocks noChangeArrowheads="1"/>
            </p:cNvSpPr>
            <p:nvPr/>
          </p:nvSpPr>
          <p:spPr bwMode="auto">
            <a:xfrm>
              <a:off x="880" y="3224"/>
              <a:ext cx="6"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30" name="Rectangle 57"/>
            <p:cNvSpPr>
              <a:spLocks noChangeArrowheads="1"/>
            </p:cNvSpPr>
            <p:nvPr/>
          </p:nvSpPr>
          <p:spPr bwMode="auto">
            <a:xfrm>
              <a:off x="1660" y="3224"/>
              <a:ext cx="6"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31" name="Rectangle 58"/>
            <p:cNvSpPr>
              <a:spLocks noChangeArrowheads="1"/>
            </p:cNvSpPr>
            <p:nvPr/>
          </p:nvSpPr>
          <p:spPr bwMode="auto">
            <a:xfrm>
              <a:off x="2440" y="3224"/>
              <a:ext cx="6"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32" name="Line 59"/>
            <p:cNvSpPr>
              <a:spLocks noChangeShapeType="1"/>
            </p:cNvSpPr>
            <p:nvPr/>
          </p:nvSpPr>
          <p:spPr bwMode="auto">
            <a:xfrm>
              <a:off x="496" y="3326"/>
              <a:ext cx="273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3" name="Rectangle 60"/>
            <p:cNvSpPr>
              <a:spLocks noChangeArrowheads="1"/>
            </p:cNvSpPr>
            <p:nvPr/>
          </p:nvSpPr>
          <p:spPr bwMode="auto">
            <a:xfrm>
              <a:off x="496" y="3326"/>
              <a:ext cx="273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34" name="Line 61"/>
            <p:cNvSpPr>
              <a:spLocks noChangeShapeType="1"/>
            </p:cNvSpPr>
            <p:nvPr/>
          </p:nvSpPr>
          <p:spPr bwMode="auto">
            <a:xfrm>
              <a:off x="490" y="3326"/>
              <a:ext cx="0" cy="12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5" name="Rectangle 62"/>
            <p:cNvSpPr>
              <a:spLocks noChangeArrowheads="1"/>
            </p:cNvSpPr>
            <p:nvPr/>
          </p:nvSpPr>
          <p:spPr bwMode="auto">
            <a:xfrm>
              <a:off x="490" y="3326"/>
              <a:ext cx="6"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36" name="Line 63"/>
            <p:cNvSpPr>
              <a:spLocks noChangeShapeType="1"/>
            </p:cNvSpPr>
            <p:nvPr/>
          </p:nvSpPr>
          <p:spPr bwMode="auto">
            <a:xfrm>
              <a:off x="880" y="3332"/>
              <a:ext cx="0" cy="12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7" name="Rectangle 64"/>
            <p:cNvSpPr>
              <a:spLocks noChangeArrowheads="1"/>
            </p:cNvSpPr>
            <p:nvPr/>
          </p:nvSpPr>
          <p:spPr bwMode="auto">
            <a:xfrm>
              <a:off x="880" y="3332"/>
              <a:ext cx="6" cy="1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38" name="Line 65"/>
            <p:cNvSpPr>
              <a:spLocks noChangeShapeType="1"/>
            </p:cNvSpPr>
            <p:nvPr/>
          </p:nvSpPr>
          <p:spPr bwMode="auto">
            <a:xfrm>
              <a:off x="1660" y="3332"/>
              <a:ext cx="0" cy="12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9" name="Rectangle 66"/>
            <p:cNvSpPr>
              <a:spLocks noChangeArrowheads="1"/>
            </p:cNvSpPr>
            <p:nvPr/>
          </p:nvSpPr>
          <p:spPr bwMode="auto">
            <a:xfrm>
              <a:off x="1660" y="3332"/>
              <a:ext cx="6" cy="1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40" name="Line 67"/>
            <p:cNvSpPr>
              <a:spLocks noChangeShapeType="1"/>
            </p:cNvSpPr>
            <p:nvPr/>
          </p:nvSpPr>
          <p:spPr bwMode="auto">
            <a:xfrm>
              <a:off x="2440" y="3332"/>
              <a:ext cx="0" cy="12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 name="Rectangle 68"/>
            <p:cNvSpPr>
              <a:spLocks noChangeArrowheads="1"/>
            </p:cNvSpPr>
            <p:nvPr/>
          </p:nvSpPr>
          <p:spPr bwMode="auto">
            <a:xfrm>
              <a:off x="2440" y="3332"/>
              <a:ext cx="6" cy="1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42" name="Line 69"/>
            <p:cNvSpPr>
              <a:spLocks noChangeShapeType="1"/>
            </p:cNvSpPr>
            <p:nvPr/>
          </p:nvSpPr>
          <p:spPr bwMode="auto">
            <a:xfrm>
              <a:off x="3220" y="3230"/>
              <a:ext cx="0" cy="22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3" name="Rectangle 70"/>
            <p:cNvSpPr>
              <a:spLocks noChangeArrowheads="1"/>
            </p:cNvSpPr>
            <p:nvPr/>
          </p:nvSpPr>
          <p:spPr bwMode="auto">
            <a:xfrm>
              <a:off x="3220" y="3230"/>
              <a:ext cx="6" cy="2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44" name="Line 71"/>
            <p:cNvSpPr>
              <a:spLocks noChangeShapeType="1"/>
            </p:cNvSpPr>
            <p:nvPr/>
          </p:nvSpPr>
          <p:spPr bwMode="auto">
            <a:xfrm>
              <a:off x="490" y="3806"/>
              <a:ext cx="2736"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5" name="Rectangle 72"/>
            <p:cNvSpPr>
              <a:spLocks noChangeArrowheads="1"/>
            </p:cNvSpPr>
            <p:nvPr/>
          </p:nvSpPr>
          <p:spPr bwMode="auto">
            <a:xfrm>
              <a:off x="490" y="3806"/>
              <a:ext cx="2736"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46" name="Rectangle 73"/>
            <p:cNvSpPr>
              <a:spLocks noChangeArrowheads="1"/>
            </p:cNvSpPr>
            <p:nvPr/>
          </p:nvSpPr>
          <p:spPr bwMode="auto">
            <a:xfrm>
              <a:off x="1270" y="3224"/>
              <a:ext cx="6"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47" name="Rectangle 74"/>
            <p:cNvSpPr>
              <a:spLocks noChangeArrowheads="1"/>
            </p:cNvSpPr>
            <p:nvPr/>
          </p:nvSpPr>
          <p:spPr bwMode="auto">
            <a:xfrm>
              <a:off x="2050" y="3224"/>
              <a:ext cx="6"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48" name="Rectangle 75"/>
            <p:cNvSpPr>
              <a:spLocks noChangeArrowheads="1"/>
            </p:cNvSpPr>
            <p:nvPr/>
          </p:nvSpPr>
          <p:spPr bwMode="auto">
            <a:xfrm>
              <a:off x="2830" y="3224"/>
              <a:ext cx="6"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49" name="Line 76"/>
            <p:cNvSpPr>
              <a:spLocks noChangeShapeType="1"/>
            </p:cNvSpPr>
            <p:nvPr/>
          </p:nvSpPr>
          <p:spPr bwMode="auto">
            <a:xfrm>
              <a:off x="496" y="3908"/>
              <a:ext cx="273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50" name="Rectangle 77"/>
            <p:cNvSpPr>
              <a:spLocks noChangeArrowheads="1"/>
            </p:cNvSpPr>
            <p:nvPr/>
          </p:nvSpPr>
          <p:spPr bwMode="auto">
            <a:xfrm>
              <a:off x="496" y="3908"/>
              <a:ext cx="273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51" name="Line 78"/>
            <p:cNvSpPr>
              <a:spLocks noChangeShapeType="1"/>
            </p:cNvSpPr>
            <p:nvPr/>
          </p:nvSpPr>
          <p:spPr bwMode="auto">
            <a:xfrm>
              <a:off x="490" y="3908"/>
              <a:ext cx="0" cy="10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52" name="Rectangle 79"/>
            <p:cNvSpPr>
              <a:spLocks noChangeArrowheads="1"/>
            </p:cNvSpPr>
            <p:nvPr/>
          </p:nvSpPr>
          <p:spPr bwMode="auto">
            <a:xfrm>
              <a:off x="490" y="3908"/>
              <a:ext cx="6" cy="1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53" name="Line 80"/>
            <p:cNvSpPr>
              <a:spLocks noChangeShapeType="1"/>
            </p:cNvSpPr>
            <p:nvPr/>
          </p:nvSpPr>
          <p:spPr bwMode="auto">
            <a:xfrm>
              <a:off x="880" y="3914"/>
              <a:ext cx="0" cy="10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54" name="Rectangle 81"/>
            <p:cNvSpPr>
              <a:spLocks noChangeArrowheads="1"/>
            </p:cNvSpPr>
            <p:nvPr/>
          </p:nvSpPr>
          <p:spPr bwMode="auto">
            <a:xfrm>
              <a:off x="880" y="3914"/>
              <a:ext cx="6"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55" name="Line 82"/>
            <p:cNvSpPr>
              <a:spLocks noChangeShapeType="1"/>
            </p:cNvSpPr>
            <p:nvPr/>
          </p:nvSpPr>
          <p:spPr bwMode="auto">
            <a:xfrm>
              <a:off x="1270" y="3914"/>
              <a:ext cx="0" cy="10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56" name="Rectangle 83"/>
            <p:cNvSpPr>
              <a:spLocks noChangeArrowheads="1"/>
            </p:cNvSpPr>
            <p:nvPr/>
          </p:nvSpPr>
          <p:spPr bwMode="auto">
            <a:xfrm>
              <a:off x="1270" y="3914"/>
              <a:ext cx="6"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57" name="Line 84"/>
            <p:cNvSpPr>
              <a:spLocks noChangeShapeType="1"/>
            </p:cNvSpPr>
            <p:nvPr/>
          </p:nvSpPr>
          <p:spPr bwMode="auto">
            <a:xfrm>
              <a:off x="1660" y="3914"/>
              <a:ext cx="0" cy="10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58" name="Rectangle 85"/>
            <p:cNvSpPr>
              <a:spLocks noChangeArrowheads="1"/>
            </p:cNvSpPr>
            <p:nvPr/>
          </p:nvSpPr>
          <p:spPr bwMode="auto">
            <a:xfrm>
              <a:off x="1660" y="3914"/>
              <a:ext cx="6"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59" name="Line 86"/>
            <p:cNvSpPr>
              <a:spLocks noChangeShapeType="1"/>
            </p:cNvSpPr>
            <p:nvPr/>
          </p:nvSpPr>
          <p:spPr bwMode="auto">
            <a:xfrm>
              <a:off x="2050" y="3914"/>
              <a:ext cx="0" cy="10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0" name="Rectangle 87"/>
            <p:cNvSpPr>
              <a:spLocks noChangeArrowheads="1"/>
            </p:cNvSpPr>
            <p:nvPr/>
          </p:nvSpPr>
          <p:spPr bwMode="auto">
            <a:xfrm>
              <a:off x="2050" y="3914"/>
              <a:ext cx="6"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61" name="Line 88"/>
            <p:cNvSpPr>
              <a:spLocks noChangeShapeType="1"/>
            </p:cNvSpPr>
            <p:nvPr/>
          </p:nvSpPr>
          <p:spPr bwMode="auto">
            <a:xfrm>
              <a:off x="2440" y="3914"/>
              <a:ext cx="0" cy="10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2" name="Rectangle 89"/>
            <p:cNvSpPr>
              <a:spLocks noChangeArrowheads="1"/>
            </p:cNvSpPr>
            <p:nvPr/>
          </p:nvSpPr>
          <p:spPr bwMode="auto">
            <a:xfrm>
              <a:off x="2440" y="3914"/>
              <a:ext cx="6"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63" name="Line 90"/>
            <p:cNvSpPr>
              <a:spLocks noChangeShapeType="1"/>
            </p:cNvSpPr>
            <p:nvPr/>
          </p:nvSpPr>
          <p:spPr bwMode="auto">
            <a:xfrm>
              <a:off x="2830" y="3914"/>
              <a:ext cx="0" cy="10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4" name="Rectangle 91"/>
            <p:cNvSpPr>
              <a:spLocks noChangeArrowheads="1"/>
            </p:cNvSpPr>
            <p:nvPr/>
          </p:nvSpPr>
          <p:spPr bwMode="auto">
            <a:xfrm>
              <a:off x="2830" y="3914"/>
              <a:ext cx="6"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65" name="Line 92"/>
            <p:cNvSpPr>
              <a:spLocks noChangeShapeType="1"/>
            </p:cNvSpPr>
            <p:nvPr/>
          </p:nvSpPr>
          <p:spPr bwMode="auto">
            <a:xfrm>
              <a:off x="3220" y="3812"/>
              <a:ext cx="0" cy="20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6" name="Rectangle 93"/>
            <p:cNvSpPr>
              <a:spLocks noChangeArrowheads="1"/>
            </p:cNvSpPr>
            <p:nvPr/>
          </p:nvSpPr>
          <p:spPr bwMode="auto">
            <a:xfrm>
              <a:off x="3220" y="3812"/>
              <a:ext cx="6" cy="2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67" name="Rectangle 94"/>
            <p:cNvSpPr>
              <a:spLocks noChangeArrowheads="1"/>
            </p:cNvSpPr>
            <p:nvPr/>
          </p:nvSpPr>
          <p:spPr bwMode="auto">
            <a:xfrm>
              <a:off x="490" y="4112"/>
              <a:ext cx="2736" cy="12"/>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68" name="Line 95"/>
            <p:cNvSpPr>
              <a:spLocks noChangeShapeType="1"/>
            </p:cNvSpPr>
            <p:nvPr/>
          </p:nvSpPr>
          <p:spPr bwMode="auto">
            <a:xfrm>
              <a:off x="490" y="4124"/>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9" name="Rectangle 96"/>
            <p:cNvSpPr>
              <a:spLocks noChangeArrowheads="1"/>
            </p:cNvSpPr>
            <p:nvPr/>
          </p:nvSpPr>
          <p:spPr bwMode="auto">
            <a:xfrm>
              <a:off x="490" y="4124"/>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70" name="Line 97"/>
            <p:cNvSpPr>
              <a:spLocks noChangeShapeType="1"/>
            </p:cNvSpPr>
            <p:nvPr/>
          </p:nvSpPr>
          <p:spPr bwMode="auto">
            <a:xfrm>
              <a:off x="880" y="4124"/>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1" name="Rectangle 98"/>
            <p:cNvSpPr>
              <a:spLocks noChangeArrowheads="1"/>
            </p:cNvSpPr>
            <p:nvPr/>
          </p:nvSpPr>
          <p:spPr bwMode="auto">
            <a:xfrm>
              <a:off x="880" y="4124"/>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72" name="Line 99"/>
            <p:cNvSpPr>
              <a:spLocks noChangeShapeType="1"/>
            </p:cNvSpPr>
            <p:nvPr/>
          </p:nvSpPr>
          <p:spPr bwMode="auto">
            <a:xfrm>
              <a:off x="1270" y="4124"/>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3" name="Rectangle 100"/>
            <p:cNvSpPr>
              <a:spLocks noChangeArrowheads="1"/>
            </p:cNvSpPr>
            <p:nvPr/>
          </p:nvSpPr>
          <p:spPr bwMode="auto">
            <a:xfrm>
              <a:off x="1270" y="4124"/>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74" name="Line 101"/>
            <p:cNvSpPr>
              <a:spLocks noChangeShapeType="1"/>
            </p:cNvSpPr>
            <p:nvPr/>
          </p:nvSpPr>
          <p:spPr bwMode="auto">
            <a:xfrm>
              <a:off x="1660" y="4124"/>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5" name="Rectangle 102"/>
            <p:cNvSpPr>
              <a:spLocks noChangeArrowheads="1"/>
            </p:cNvSpPr>
            <p:nvPr/>
          </p:nvSpPr>
          <p:spPr bwMode="auto">
            <a:xfrm>
              <a:off x="1660" y="4124"/>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76" name="Line 103"/>
            <p:cNvSpPr>
              <a:spLocks noChangeShapeType="1"/>
            </p:cNvSpPr>
            <p:nvPr/>
          </p:nvSpPr>
          <p:spPr bwMode="auto">
            <a:xfrm>
              <a:off x="2050" y="4124"/>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7" name="Rectangle 104"/>
            <p:cNvSpPr>
              <a:spLocks noChangeArrowheads="1"/>
            </p:cNvSpPr>
            <p:nvPr/>
          </p:nvSpPr>
          <p:spPr bwMode="auto">
            <a:xfrm>
              <a:off x="2050" y="4124"/>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78" name="Line 105"/>
            <p:cNvSpPr>
              <a:spLocks noChangeShapeType="1"/>
            </p:cNvSpPr>
            <p:nvPr/>
          </p:nvSpPr>
          <p:spPr bwMode="auto">
            <a:xfrm>
              <a:off x="2440" y="4124"/>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9" name="Rectangle 106"/>
            <p:cNvSpPr>
              <a:spLocks noChangeArrowheads="1"/>
            </p:cNvSpPr>
            <p:nvPr/>
          </p:nvSpPr>
          <p:spPr bwMode="auto">
            <a:xfrm>
              <a:off x="2440" y="4124"/>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80" name="Line 107"/>
            <p:cNvSpPr>
              <a:spLocks noChangeShapeType="1"/>
            </p:cNvSpPr>
            <p:nvPr/>
          </p:nvSpPr>
          <p:spPr bwMode="auto">
            <a:xfrm>
              <a:off x="2830" y="4124"/>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1" name="Rectangle 108"/>
            <p:cNvSpPr>
              <a:spLocks noChangeArrowheads="1"/>
            </p:cNvSpPr>
            <p:nvPr/>
          </p:nvSpPr>
          <p:spPr bwMode="auto">
            <a:xfrm>
              <a:off x="2830" y="4124"/>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82" name="Line 109"/>
            <p:cNvSpPr>
              <a:spLocks noChangeShapeType="1"/>
            </p:cNvSpPr>
            <p:nvPr/>
          </p:nvSpPr>
          <p:spPr bwMode="auto">
            <a:xfrm>
              <a:off x="3220" y="4124"/>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3" name="Rectangle 110"/>
            <p:cNvSpPr>
              <a:spLocks noChangeArrowheads="1"/>
            </p:cNvSpPr>
            <p:nvPr/>
          </p:nvSpPr>
          <p:spPr bwMode="auto">
            <a:xfrm>
              <a:off x="3220" y="4124"/>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84" name="Line 111"/>
            <p:cNvSpPr>
              <a:spLocks noChangeShapeType="1"/>
            </p:cNvSpPr>
            <p:nvPr/>
          </p:nvSpPr>
          <p:spPr bwMode="auto">
            <a:xfrm>
              <a:off x="3226" y="3224"/>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5" name="Rectangle 112"/>
            <p:cNvSpPr>
              <a:spLocks noChangeArrowheads="1"/>
            </p:cNvSpPr>
            <p:nvPr/>
          </p:nvSpPr>
          <p:spPr bwMode="auto">
            <a:xfrm>
              <a:off x="3226" y="3224"/>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86" name="Line 113"/>
            <p:cNvSpPr>
              <a:spLocks noChangeShapeType="1"/>
            </p:cNvSpPr>
            <p:nvPr/>
          </p:nvSpPr>
          <p:spPr bwMode="auto">
            <a:xfrm>
              <a:off x="3226" y="3326"/>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7" name="Rectangle 114"/>
            <p:cNvSpPr>
              <a:spLocks noChangeArrowheads="1"/>
            </p:cNvSpPr>
            <p:nvPr/>
          </p:nvSpPr>
          <p:spPr bwMode="auto">
            <a:xfrm>
              <a:off x="3226" y="3326"/>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88" name="Line 115"/>
            <p:cNvSpPr>
              <a:spLocks noChangeShapeType="1"/>
            </p:cNvSpPr>
            <p:nvPr/>
          </p:nvSpPr>
          <p:spPr bwMode="auto">
            <a:xfrm>
              <a:off x="3226" y="3446"/>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9" name="Rectangle 116"/>
            <p:cNvSpPr>
              <a:spLocks noChangeArrowheads="1"/>
            </p:cNvSpPr>
            <p:nvPr/>
          </p:nvSpPr>
          <p:spPr bwMode="auto">
            <a:xfrm>
              <a:off x="3226" y="3446"/>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90" name="Line 117"/>
            <p:cNvSpPr>
              <a:spLocks noChangeShapeType="1"/>
            </p:cNvSpPr>
            <p:nvPr/>
          </p:nvSpPr>
          <p:spPr bwMode="auto">
            <a:xfrm>
              <a:off x="3226" y="3566"/>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91" name="Rectangle 118"/>
            <p:cNvSpPr>
              <a:spLocks noChangeArrowheads="1"/>
            </p:cNvSpPr>
            <p:nvPr/>
          </p:nvSpPr>
          <p:spPr bwMode="auto">
            <a:xfrm>
              <a:off x="3226" y="3566"/>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92" name="Line 119"/>
            <p:cNvSpPr>
              <a:spLocks noChangeShapeType="1"/>
            </p:cNvSpPr>
            <p:nvPr/>
          </p:nvSpPr>
          <p:spPr bwMode="auto">
            <a:xfrm>
              <a:off x="3226" y="3686"/>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93" name="Rectangle 120"/>
            <p:cNvSpPr>
              <a:spLocks noChangeArrowheads="1"/>
            </p:cNvSpPr>
            <p:nvPr/>
          </p:nvSpPr>
          <p:spPr bwMode="auto">
            <a:xfrm>
              <a:off x="3226" y="3686"/>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94" name="Line 121"/>
            <p:cNvSpPr>
              <a:spLocks noChangeShapeType="1"/>
            </p:cNvSpPr>
            <p:nvPr/>
          </p:nvSpPr>
          <p:spPr bwMode="auto">
            <a:xfrm>
              <a:off x="3226" y="3806"/>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95" name="Rectangle 122"/>
            <p:cNvSpPr>
              <a:spLocks noChangeArrowheads="1"/>
            </p:cNvSpPr>
            <p:nvPr/>
          </p:nvSpPr>
          <p:spPr bwMode="auto">
            <a:xfrm>
              <a:off x="3226" y="3806"/>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96" name="Line 123"/>
            <p:cNvSpPr>
              <a:spLocks noChangeShapeType="1"/>
            </p:cNvSpPr>
            <p:nvPr/>
          </p:nvSpPr>
          <p:spPr bwMode="auto">
            <a:xfrm>
              <a:off x="3226" y="3908"/>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97" name="Rectangle 124"/>
            <p:cNvSpPr>
              <a:spLocks noChangeArrowheads="1"/>
            </p:cNvSpPr>
            <p:nvPr/>
          </p:nvSpPr>
          <p:spPr bwMode="auto">
            <a:xfrm>
              <a:off x="3226" y="3908"/>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98" name="Line 125"/>
            <p:cNvSpPr>
              <a:spLocks noChangeShapeType="1"/>
            </p:cNvSpPr>
            <p:nvPr/>
          </p:nvSpPr>
          <p:spPr bwMode="auto">
            <a:xfrm>
              <a:off x="3226" y="4010"/>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99" name="Rectangle 126"/>
            <p:cNvSpPr>
              <a:spLocks noChangeArrowheads="1"/>
            </p:cNvSpPr>
            <p:nvPr/>
          </p:nvSpPr>
          <p:spPr bwMode="auto">
            <a:xfrm>
              <a:off x="3226" y="4010"/>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500" name="Line 127"/>
            <p:cNvSpPr>
              <a:spLocks noChangeShapeType="1"/>
            </p:cNvSpPr>
            <p:nvPr/>
          </p:nvSpPr>
          <p:spPr bwMode="auto">
            <a:xfrm>
              <a:off x="3226" y="4118"/>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01" name="Rectangle 128"/>
            <p:cNvSpPr>
              <a:spLocks noChangeArrowheads="1"/>
            </p:cNvSpPr>
            <p:nvPr/>
          </p:nvSpPr>
          <p:spPr bwMode="auto">
            <a:xfrm>
              <a:off x="3226" y="4118"/>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grpSp>
      <p:sp>
        <p:nvSpPr>
          <p:cNvPr id="14346" name="Line 129"/>
          <p:cNvSpPr>
            <a:spLocks noChangeShapeType="1"/>
          </p:cNvSpPr>
          <p:nvPr/>
        </p:nvSpPr>
        <p:spPr bwMode="gray">
          <a:xfrm>
            <a:off x="9431338" y="5102225"/>
            <a:ext cx="0" cy="2143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spAutoFit/>
          </a:bodyPr>
          <a:lstStyle/>
          <a:p>
            <a:endParaRPr lang="en-US"/>
          </a:p>
        </p:txBody>
      </p:sp>
      <p:sp>
        <p:nvSpPr>
          <p:cNvPr id="14347" name="Line 130"/>
          <p:cNvSpPr>
            <a:spLocks noChangeShapeType="1"/>
          </p:cNvSpPr>
          <p:nvPr/>
        </p:nvSpPr>
        <p:spPr bwMode="gray">
          <a:xfrm>
            <a:off x="6938963" y="5102225"/>
            <a:ext cx="249237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spAutoFit/>
          </a:bodyPr>
          <a:lstStyle/>
          <a:p>
            <a:endParaRPr lang="en-US"/>
          </a:p>
        </p:txBody>
      </p:sp>
      <p:sp>
        <p:nvSpPr>
          <p:cNvPr id="14348" name="Line 131"/>
          <p:cNvSpPr>
            <a:spLocks noChangeShapeType="1"/>
          </p:cNvSpPr>
          <p:nvPr/>
        </p:nvSpPr>
        <p:spPr bwMode="gray">
          <a:xfrm>
            <a:off x="9431338" y="5316538"/>
            <a:ext cx="0" cy="8572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spAutoFit/>
          </a:bodyPr>
          <a:lstStyle/>
          <a:p>
            <a:endParaRPr lang="en-US"/>
          </a:p>
        </p:txBody>
      </p:sp>
      <p:sp>
        <p:nvSpPr>
          <p:cNvPr id="14349" name="Line 132"/>
          <p:cNvSpPr>
            <a:spLocks noChangeShapeType="1"/>
          </p:cNvSpPr>
          <p:nvPr/>
        </p:nvSpPr>
        <p:spPr bwMode="gray">
          <a:xfrm>
            <a:off x="5818188" y="5316538"/>
            <a:ext cx="361315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p>
            <a:endParaRPr lang="en-US"/>
          </a:p>
        </p:txBody>
      </p:sp>
      <p:sp>
        <p:nvSpPr>
          <p:cNvPr id="14350" name="Line 133"/>
          <p:cNvSpPr>
            <a:spLocks noChangeShapeType="1"/>
          </p:cNvSpPr>
          <p:nvPr/>
        </p:nvSpPr>
        <p:spPr bwMode="gray">
          <a:xfrm>
            <a:off x="9386888" y="4900613"/>
            <a:ext cx="0" cy="212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spAutoFit/>
          </a:bodyPr>
          <a:lstStyle/>
          <a:p>
            <a:endParaRPr lang="en-US"/>
          </a:p>
        </p:txBody>
      </p:sp>
      <p:sp>
        <p:nvSpPr>
          <p:cNvPr id="14351" name="Line 134"/>
          <p:cNvSpPr>
            <a:spLocks noChangeShapeType="1"/>
          </p:cNvSpPr>
          <p:nvPr/>
        </p:nvSpPr>
        <p:spPr bwMode="gray">
          <a:xfrm>
            <a:off x="9386888" y="5113338"/>
            <a:ext cx="0" cy="6381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spAutoFit/>
          </a:bodyPr>
          <a:lstStyle/>
          <a:p>
            <a:endParaRPr lang="en-US"/>
          </a:p>
        </p:txBody>
      </p:sp>
      <p:sp>
        <p:nvSpPr>
          <p:cNvPr id="14352" name="Line 135"/>
          <p:cNvSpPr>
            <a:spLocks noChangeShapeType="1"/>
          </p:cNvSpPr>
          <p:nvPr/>
        </p:nvSpPr>
        <p:spPr bwMode="gray">
          <a:xfrm>
            <a:off x="9386888" y="5751513"/>
            <a:ext cx="0" cy="212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spAutoFit/>
          </a:bodyPr>
          <a:lstStyle/>
          <a:p>
            <a:endParaRPr lang="en-US"/>
          </a:p>
        </p:txBody>
      </p:sp>
      <p:sp>
        <p:nvSpPr>
          <p:cNvPr id="14353" name="Line 136"/>
          <p:cNvSpPr>
            <a:spLocks noChangeShapeType="1"/>
          </p:cNvSpPr>
          <p:nvPr/>
        </p:nvSpPr>
        <p:spPr bwMode="gray">
          <a:xfrm>
            <a:off x="6005513" y="5113338"/>
            <a:ext cx="33813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p>
            <a:endParaRPr lang="en-US"/>
          </a:p>
        </p:txBody>
      </p:sp>
      <p:grpSp>
        <p:nvGrpSpPr>
          <p:cNvPr id="14354" name="Group 137"/>
          <p:cNvGrpSpPr>
            <a:grpSpLocks/>
          </p:cNvGrpSpPr>
          <p:nvPr/>
        </p:nvGrpSpPr>
        <p:grpSpPr bwMode="auto">
          <a:xfrm>
            <a:off x="6446838" y="5119688"/>
            <a:ext cx="2941637" cy="989012"/>
            <a:chOff x="3783" y="3087"/>
            <a:chExt cx="1765" cy="670"/>
          </a:xfrm>
        </p:grpSpPr>
        <p:sp>
          <p:nvSpPr>
            <p:cNvPr id="14361" name="Rectangle 138"/>
            <p:cNvSpPr>
              <a:spLocks noChangeArrowheads="1"/>
            </p:cNvSpPr>
            <p:nvPr/>
          </p:nvSpPr>
          <p:spPr bwMode="gray">
            <a:xfrm>
              <a:off x="5180" y="3623"/>
              <a:ext cx="368"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ctr" defTabSz="1025525" eaLnBrk="0" hangingPunct="0">
                <a:spcBef>
                  <a:spcPts val="200"/>
                </a:spcBef>
                <a:buClr>
                  <a:srgbClr val="003263"/>
                </a:buClr>
                <a:buSzPct val="100000"/>
                <a:buFont typeface="Wingdings" pitchFamily="2" charset="2"/>
                <a:buNone/>
              </a:pPr>
              <a:r>
                <a:rPr lang="en-US" altLang="en-US" sz="1000"/>
                <a:t>3.457%</a:t>
              </a:r>
            </a:p>
          </p:txBody>
        </p:sp>
        <p:sp>
          <p:nvSpPr>
            <p:cNvPr id="14362" name="Rectangle 139"/>
            <p:cNvSpPr>
              <a:spLocks noChangeArrowheads="1"/>
            </p:cNvSpPr>
            <p:nvPr/>
          </p:nvSpPr>
          <p:spPr bwMode="gray">
            <a:xfrm>
              <a:off x="4812" y="3623"/>
              <a:ext cx="368"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ctr" defTabSz="1025525" eaLnBrk="0" hangingPunct="0">
                <a:spcBef>
                  <a:spcPts val="200"/>
                </a:spcBef>
                <a:buClr>
                  <a:srgbClr val="003263"/>
                </a:buClr>
                <a:buSzPct val="100000"/>
                <a:buFont typeface="Wingdings" pitchFamily="2" charset="2"/>
                <a:buNone/>
              </a:pPr>
              <a:r>
                <a:rPr lang="en-US" altLang="en-US" sz="1000"/>
                <a:t>3.121%</a:t>
              </a:r>
            </a:p>
          </p:txBody>
        </p:sp>
        <p:sp>
          <p:nvSpPr>
            <p:cNvPr id="14363" name="Rectangle 140"/>
            <p:cNvSpPr>
              <a:spLocks noChangeArrowheads="1"/>
            </p:cNvSpPr>
            <p:nvPr/>
          </p:nvSpPr>
          <p:spPr bwMode="gray">
            <a:xfrm>
              <a:off x="4444" y="3623"/>
              <a:ext cx="368"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ctr" defTabSz="1025525" eaLnBrk="0" hangingPunct="0">
                <a:spcBef>
                  <a:spcPts val="200"/>
                </a:spcBef>
                <a:buClr>
                  <a:srgbClr val="003263"/>
                </a:buClr>
                <a:buSzPct val="100000"/>
                <a:buFont typeface="Wingdings" pitchFamily="2" charset="2"/>
                <a:buNone/>
              </a:pPr>
              <a:r>
                <a:rPr lang="en-US" altLang="en-US" sz="1000"/>
                <a:t>2.152%</a:t>
              </a:r>
            </a:p>
          </p:txBody>
        </p:sp>
        <p:sp>
          <p:nvSpPr>
            <p:cNvPr id="14364" name="Rectangle 141"/>
            <p:cNvSpPr>
              <a:spLocks noChangeArrowheads="1"/>
            </p:cNvSpPr>
            <p:nvPr/>
          </p:nvSpPr>
          <p:spPr bwMode="gray">
            <a:xfrm>
              <a:off x="3783" y="3623"/>
              <a:ext cx="661"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marL="53975" defTabSz="1025525" eaLnBrk="0" hangingPunct="0">
                <a:spcBef>
                  <a:spcPts val="200"/>
                </a:spcBef>
                <a:buClr>
                  <a:srgbClr val="003263"/>
                </a:buClr>
                <a:buSzPct val="100000"/>
                <a:buFont typeface="Wingdings" pitchFamily="2" charset="2"/>
                <a:buNone/>
              </a:pPr>
              <a:r>
                <a:rPr lang="en-US" altLang="en-US" sz="1000"/>
                <a:t>Average</a:t>
              </a:r>
            </a:p>
          </p:txBody>
        </p:sp>
        <p:sp>
          <p:nvSpPr>
            <p:cNvPr id="14365" name="Rectangle 142"/>
            <p:cNvSpPr>
              <a:spLocks noChangeArrowheads="1"/>
            </p:cNvSpPr>
            <p:nvPr/>
          </p:nvSpPr>
          <p:spPr bwMode="gray">
            <a:xfrm>
              <a:off x="5180" y="3489"/>
              <a:ext cx="368" cy="134"/>
            </a:xfrm>
            <a:prstGeom prst="rect">
              <a:avLst/>
            </a:prstGeom>
            <a:noFill/>
            <a:ln>
              <a:noFill/>
            </a:ln>
            <a:effectLst/>
            <a:extLst>
              <a:ext uri="{909E8E84-426E-40DD-AFC4-6F175D3DCCD1}">
                <a14:hiddenFill xmlns:a14="http://schemas.microsoft.com/office/drawing/2010/main">
                  <a:solidFill>
                    <a:srgbClr val="F2F1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ctr" defTabSz="1025525" eaLnBrk="0" hangingPunct="0">
                <a:spcBef>
                  <a:spcPts val="200"/>
                </a:spcBef>
                <a:buClr>
                  <a:srgbClr val="003263"/>
                </a:buClr>
                <a:buSzPct val="100000"/>
                <a:buFont typeface="Wingdings" pitchFamily="2" charset="2"/>
                <a:buNone/>
              </a:pPr>
              <a:r>
                <a:rPr lang="en-US" altLang="en-US" sz="1000">
                  <a:solidFill>
                    <a:srgbClr val="000000"/>
                  </a:solidFill>
                </a:rPr>
                <a:t>3.220%</a:t>
              </a:r>
            </a:p>
          </p:txBody>
        </p:sp>
        <p:sp>
          <p:nvSpPr>
            <p:cNvPr id="14366" name="Rectangle 143"/>
            <p:cNvSpPr>
              <a:spLocks noChangeArrowheads="1"/>
            </p:cNvSpPr>
            <p:nvPr/>
          </p:nvSpPr>
          <p:spPr bwMode="gray">
            <a:xfrm>
              <a:off x="4812" y="3489"/>
              <a:ext cx="368" cy="134"/>
            </a:xfrm>
            <a:prstGeom prst="rect">
              <a:avLst/>
            </a:prstGeom>
            <a:noFill/>
            <a:ln>
              <a:noFill/>
            </a:ln>
            <a:effectLst/>
            <a:extLst>
              <a:ext uri="{909E8E84-426E-40DD-AFC4-6F175D3DCCD1}">
                <a14:hiddenFill xmlns:a14="http://schemas.microsoft.com/office/drawing/2010/main">
                  <a:solidFill>
                    <a:srgbClr val="F2F1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ctr" defTabSz="1025525" eaLnBrk="0" hangingPunct="0">
                <a:spcBef>
                  <a:spcPts val="200"/>
                </a:spcBef>
                <a:buClr>
                  <a:srgbClr val="003263"/>
                </a:buClr>
                <a:buSzPct val="100000"/>
                <a:buFont typeface="Wingdings" pitchFamily="2" charset="2"/>
                <a:buNone/>
              </a:pPr>
              <a:r>
                <a:rPr lang="en-US" altLang="en-US" sz="1000">
                  <a:solidFill>
                    <a:srgbClr val="000000"/>
                  </a:solidFill>
                </a:rPr>
                <a:t>2.990%</a:t>
              </a:r>
            </a:p>
          </p:txBody>
        </p:sp>
        <p:sp>
          <p:nvSpPr>
            <p:cNvPr id="14367" name="Rectangle 144"/>
            <p:cNvSpPr>
              <a:spLocks noChangeArrowheads="1"/>
            </p:cNvSpPr>
            <p:nvPr/>
          </p:nvSpPr>
          <p:spPr bwMode="gray">
            <a:xfrm>
              <a:off x="4444" y="3489"/>
              <a:ext cx="368" cy="134"/>
            </a:xfrm>
            <a:prstGeom prst="rect">
              <a:avLst/>
            </a:prstGeom>
            <a:noFill/>
            <a:ln>
              <a:noFill/>
            </a:ln>
            <a:effectLst/>
            <a:extLst>
              <a:ext uri="{909E8E84-426E-40DD-AFC4-6F175D3DCCD1}">
                <a14:hiddenFill xmlns:a14="http://schemas.microsoft.com/office/drawing/2010/main">
                  <a:solidFill>
                    <a:srgbClr val="F2F1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ctr" defTabSz="1025525" eaLnBrk="0" hangingPunct="0">
                <a:spcBef>
                  <a:spcPts val="200"/>
                </a:spcBef>
                <a:buClr>
                  <a:srgbClr val="003263"/>
                </a:buClr>
                <a:buSzPct val="100000"/>
                <a:buFont typeface="Wingdings" pitchFamily="2" charset="2"/>
                <a:buNone/>
              </a:pPr>
              <a:r>
                <a:rPr lang="en-US" altLang="en-US" sz="1000">
                  <a:solidFill>
                    <a:srgbClr val="000000"/>
                  </a:solidFill>
                </a:rPr>
                <a:t>2.140%</a:t>
              </a:r>
            </a:p>
          </p:txBody>
        </p:sp>
        <p:sp>
          <p:nvSpPr>
            <p:cNvPr id="14368" name="Rectangle 145"/>
            <p:cNvSpPr>
              <a:spLocks noChangeArrowheads="1"/>
            </p:cNvSpPr>
            <p:nvPr/>
          </p:nvSpPr>
          <p:spPr bwMode="gray">
            <a:xfrm>
              <a:off x="3783" y="3489"/>
              <a:ext cx="661" cy="134"/>
            </a:xfrm>
            <a:prstGeom prst="rect">
              <a:avLst/>
            </a:prstGeom>
            <a:noFill/>
            <a:ln>
              <a:noFill/>
            </a:ln>
            <a:effectLst/>
            <a:extLst>
              <a:ext uri="{909E8E84-426E-40DD-AFC4-6F175D3DCCD1}">
                <a14:hiddenFill xmlns:a14="http://schemas.microsoft.com/office/drawing/2010/main">
                  <a:solidFill>
                    <a:srgbClr val="F2F1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marL="53975" defTabSz="1025525" eaLnBrk="0" hangingPunct="0">
                <a:spcBef>
                  <a:spcPts val="200"/>
                </a:spcBef>
                <a:buClr>
                  <a:srgbClr val="003263"/>
                </a:buClr>
                <a:buSzPct val="100000"/>
                <a:buFont typeface="Wingdings" pitchFamily="2" charset="2"/>
                <a:buNone/>
              </a:pPr>
              <a:r>
                <a:rPr lang="en-US" altLang="en-US" sz="1000">
                  <a:solidFill>
                    <a:srgbClr val="000000"/>
                  </a:solidFill>
                </a:rPr>
                <a:t>Minimum</a:t>
              </a:r>
            </a:p>
          </p:txBody>
        </p:sp>
        <p:sp>
          <p:nvSpPr>
            <p:cNvPr id="14369" name="Rectangle 146"/>
            <p:cNvSpPr>
              <a:spLocks noChangeArrowheads="1"/>
            </p:cNvSpPr>
            <p:nvPr/>
          </p:nvSpPr>
          <p:spPr bwMode="gray">
            <a:xfrm>
              <a:off x="5180" y="3355"/>
              <a:ext cx="368"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ctr" defTabSz="1025525" eaLnBrk="0" hangingPunct="0">
                <a:spcBef>
                  <a:spcPts val="200"/>
                </a:spcBef>
                <a:buClr>
                  <a:srgbClr val="003263"/>
                </a:buClr>
                <a:buSzPct val="100000"/>
                <a:buFont typeface="Wingdings" pitchFamily="2" charset="2"/>
                <a:buNone/>
              </a:pPr>
              <a:r>
                <a:rPr lang="en-US" altLang="en-US" sz="1000"/>
                <a:t>4.510%</a:t>
              </a:r>
            </a:p>
          </p:txBody>
        </p:sp>
        <p:sp>
          <p:nvSpPr>
            <p:cNvPr id="14370" name="Rectangle 147"/>
            <p:cNvSpPr>
              <a:spLocks noChangeArrowheads="1"/>
            </p:cNvSpPr>
            <p:nvPr/>
          </p:nvSpPr>
          <p:spPr bwMode="gray">
            <a:xfrm>
              <a:off x="4812" y="3355"/>
              <a:ext cx="368"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ctr" defTabSz="1025525" eaLnBrk="0" hangingPunct="0">
                <a:spcBef>
                  <a:spcPts val="200"/>
                </a:spcBef>
                <a:buClr>
                  <a:srgbClr val="003263"/>
                </a:buClr>
                <a:buSzPct val="100000"/>
                <a:buFont typeface="Wingdings" pitchFamily="2" charset="2"/>
                <a:buNone/>
              </a:pPr>
              <a:r>
                <a:rPr lang="en-US" altLang="en-US" sz="1000"/>
                <a:t>4.270%</a:t>
              </a:r>
            </a:p>
          </p:txBody>
        </p:sp>
        <p:sp>
          <p:nvSpPr>
            <p:cNvPr id="14371" name="Rectangle 148"/>
            <p:cNvSpPr>
              <a:spLocks noChangeArrowheads="1"/>
            </p:cNvSpPr>
            <p:nvPr/>
          </p:nvSpPr>
          <p:spPr bwMode="gray">
            <a:xfrm>
              <a:off x="4444" y="3355"/>
              <a:ext cx="368"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ctr" defTabSz="1025525" eaLnBrk="0" hangingPunct="0">
                <a:spcBef>
                  <a:spcPts val="200"/>
                </a:spcBef>
                <a:buClr>
                  <a:srgbClr val="003263"/>
                </a:buClr>
                <a:buSzPct val="100000"/>
                <a:buFont typeface="Wingdings" pitchFamily="2" charset="2"/>
                <a:buNone/>
              </a:pPr>
              <a:r>
                <a:rPr lang="en-US" altLang="en-US" sz="1000"/>
                <a:t>3.040%</a:t>
              </a:r>
            </a:p>
          </p:txBody>
        </p:sp>
        <p:sp>
          <p:nvSpPr>
            <p:cNvPr id="14372" name="Rectangle 149"/>
            <p:cNvSpPr>
              <a:spLocks noChangeArrowheads="1"/>
            </p:cNvSpPr>
            <p:nvPr/>
          </p:nvSpPr>
          <p:spPr bwMode="gray">
            <a:xfrm>
              <a:off x="3783" y="3355"/>
              <a:ext cx="661"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marL="53975" defTabSz="1025525" eaLnBrk="0" hangingPunct="0">
                <a:spcBef>
                  <a:spcPts val="200"/>
                </a:spcBef>
                <a:buClr>
                  <a:srgbClr val="003263"/>
                </a:buClr>
                <a:buSzPct val="100000"/>
                <a:buFont typeface="Wingdings" pitchFamily="2" charset="2"/>
                <a:buNone/>
              </a:pPr>
              <a:r>
                <a:rPr lang="en-US" altLang="en-US" sz="1000"/>
                <a:t>Maximum</a:t>
              </a:r>
            </a:p>
          </p:txBody>
        </p:sp>
        <p:sp>
          <p:nvSpPr>
            <p:cNvPr id="14373" name="Rectangle 150"/>
            <p:cNvSpPr>
              <a:spLocks noChangeArrowheads="1"/>
            </p:cNvSpPr>
            <p:nvPr/>
          </p:nvSpPr>
          <p:spPr bwMode="gray">
            <a:xfrm>
              <a:off x="5180" y="3221"/>
              <a:ext cx="368" cy="134"/>
            </a:xfrm>
            <a:prstGeom prst="rect">
              <a:avLst/>
            </a:prstGeom>
            <a:solidFill>
              <a:srgbClr val="DCDDD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ctr" defTabSz="1025525" eaLnBrk="0" hangingPunct="0">
                <a:spcBef>
                  <a:spcPts val="200"/>
                </a:spcBef>
                <a:buClr>
                  <a:srgbClr val="003263"/>
                </a:buClr>
                <a:buSzPct val="100000"/>
                <a:buFont typeface="Wingdings" pitchFamily="2" charset="2"/>
                <a:buNone/>
              </a:pPr>
              <a:r>
                <a:rPr lang="en-US" altLang="en-US" sz="1000" b="1">
                  <a:solidFill>
                    <a:srgbClr val="000000"/>
                  </a:solidFill>
                </a:rPr>
                <a:t>30 Year</a:t>
              </a:r>
            </a:p>
          </p:txBody>
        </p:sp>
        <p:sp>
          <p:nvSpPr>
            <p:cNvPr id="14374" name="Rectangle 151"/>
            <p:cNvSpPr>
              <a:spLocks noChangeArrowheads="1"/>
            </p:cNvSpPr>
            <p:nvPr/>
          </p:nvSpPr>
          <p:spPr bwMode="gray">
            <a:xfrm>
              <a:off x="4812" y="3221"/>
              <a:ext cx="368" cy="134"/>
            </a:xfrm>
            <a:prstGeom prst="rect">
              <a:avLst/>
            </a:prstGeom>
            <a:solidFill>
              <a:srgbClr val="DCDDD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ctr" defTabSz="1025525" eaLnBrk="0" hangingPunct="0">
                <a:spcBef>
                  <a:spcPts val="200"/>
                </a:spcBef>
                <a:buClr>
                  <a:srgbClr val="003263"/>
                </a:buClr>
                <a:buSzPct val="100000"/>
                <a:buFont typeface="Wingdings" pitchFamily="2" charset="2"/>
                <a:buNone/>
              </a:pPr>
              <a:r>
                <a:rPr lang="en-US" altLang="en-US" sz="1000" b="1">
                  <a:solidFill>
                    <a:srgbClr val="000000"/>
                  </a:solidFill>
                </a:rPr>
                <a:t>20 Year</a:t>
              </a:r>
            </a:p>
          </p:txBody>
        </p:sp>
        <p:sp>
          <p:nvSpPr>
            <p:cNvPr id="14375" name="Rectangle 152"/>
            <p:cNvSpPr>
              <a:spLocks noChangeArrowheads="1"/>
            </p:cNvSpPr>
            <p:nvPr/>
          </p:nvSpPr>
          <p:spPr bwMode="gray">
            <a:xfrm>
              <a:off x="4444" y="3221"/>
              <a:ext cx="368" cy="134"/>
            </a:xfrm>
            <a:prstGeom prst="rect">
              <a:avLst/>
            </a:prstGeom>
            <a:solidFill>
              <a:srgbClr val="DCDDD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ctr" defTabSz="1025525" eaLnBrk="0" hangingPunct="0">
                <a:spcBef>
                  <a:spcPts val="200"/>
                </a:spcBef>
                <a:buClr>
                  <a:srgbClr val="003263"/>
                </a:buClr>
                <a:buSzPct val="100000"/>
                <a:buFont typeface="Wingdings" pitchFamily="2" charset="2"/>
                <a:buNone/>
              </a:pPr>
              <a:r>
                <a:rPr lang="en-US" altLang="en-US" sz="1000" b="1">
                  <a:solidFill>
                    <a:srgbClr val="000000"/>
                  </a:solidFill>
                </a:rPr>
                <a:t>10 Year</a:t>
              </a:r>
            </a:p>
          </p:txBody>
        </p:sp>
        <p:sp>
          <p:nvSpPr>
            <p:cNvPr id="14376" name="Rectangle 153"/>
            <p:cNvSpPr>
              <a:spLocks noChangeArrowheads="1"/>
            </p:cNvSpPr>
            <p:nvPr/>
          </p:nvSpPr>
          <p:spPr bwMode="gray">
            <a:xfrm>
              <a:off x="3783" y="3221"/>
              <a:ext cx="661" cy="134"/>
            </a:xfrm>
            <a:prstGeom prst="rect">
              <a:avLst/>
            </a:prstGeom>
            <a:solidFill>
              <a:srgbClr val="DCDDD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p>
              <a:pPr defTabSz="1025525" eaLnBrk="0" hangingPunct="0">
                <a:spcBef>
                  <a:spcPts val="200"/>
                </a:spcBef>
                <a:buClr>
                  <a:srgbClr val="003263"/>
                </a:buClr>
                <a:buSzPct val="100000"/>
                <a:buFont typeface="Wingdings" pitchFamily="2" charset="2"/>
                <a:buNone/>
              </a:pPr>
              <a:endParaRPr lang="en-US" altLang="en-US" sz="800" b="1">
                <a:solidFill>
                  <a:schemeClr val="bg1"/>
                </a:solidFill>
              </a:endParaRPr>
            </a:p>
          </p:txBody>
        </p:sp>
        <p:sp>
          <p:nvSpPr>
            <p:cNvPr id="14377" name="Rectangle 154"/>
            <p:cNvSpPr>
              <a:spLocks noChangeArrowheads="1"/>
            </p:cNvSpPr>
            <p:nvPr/>
          </p:nvSpPr>
          <p:spPr bwMode="gray">
            <a:xfrm>
              <a:off x="3783" y="3087"/>
              <a:ext cx="1765" cy="134"/>
            </a:xfrm>
            <a:prstGeom prst="rect">
              <a:avLst/>
            </a:prstGeom>
            <a:solidFill>
              <a:srgbClr val="A3A2A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defTabSz="1025525" eaLnBrk="0" hangingPunct="0">
                <a:spcBef>
                  <a:spcPts val="200"/>
                </a:spcBef>
                <a:buClr>
                  <a:srgbClr val="003263"/>
                </a:buClr>
                <a:buSzPct val="100000"/>
                <a:buFont typeface="Wingdings" pitchFamily="2" charset="2"/>
                <a:buNone/>
              </a:pPr>
              <a:r>
                <a:rPr lang="en-US" altLang="en-US" sz="1000" b="1">
                  <a:solidFill>
                    <a:srgbClr val="FFFFFF"/>
                  </a:solidFill>
                </a:rPr>
                <a:t>July 1, 2013 to Present</a:t>
              </a:r>
            </a:p>
          </p:txBody>
        </p:sp>
        <p:sp>
          <p:nvSpPr>
            <p:cNvPr id="14378" name="Line 155"/>
            <p:cNvSpPr>
              <a:spLocks noChangeShapeType="1"/>
            </p:cNvSpPr>
            <p:nvPr/>
          </p:nvSpPr>
          <p:spPr bwMode="gray">
            <a:xfrm>
              <a:off x="3783" y="3087"/>
              <a:ext cx="176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spAutoFit/>
            </a:bodyPr>
            <a:lstStyle/>
            <a:p>
              <a:endParaRPr lang="en-US"/>
            </a:p>
          </p:txBody>
        </p:sp>
        <p:sp>
          <p:nvSpPr>
            <p:cNvPr id="14379" name="Line 156"/>
            <p:cNvSpPr>
              <a:spLocks noChangeShapeType="1"/>
            </p:cNvSpPr>
            <p:nvPr/>
          </p:nvSpPr>
          <p:spPr bwMode="gray">
            <a:xfrm>
              <a:off x="3783" y="3757"/>
              <a:ext cx="1765"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spAutoFit/>
            </a:bodyPr>
            <a:lstStyle/>
            <a:p>
              <a:endParaRPr lang="en-US"/>
            </a:p>
          </p:txBody>
        </p:sp>
        <p:sp>
          <p:nvSpPr>
            <p:cNvPr id="14380" name="Line 157"/>
            <p:cNvSpPr>
              <a:spLocks noChangeShapeType="1"/>
            </p:cNvSpPr>
            <p:nvPr/>
          </p:nvSpPr>
          <p:spPr bwMode="gray">
            <a:xfrm>
              <a:off x="3783" y="3087"/>
              <a:ext cx="0" cy="13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spAutoFit/>
            </a:bodyPr>
            <a:lstStyle/>
            <a:p>
              <a:endParaRPr lang="en-US"/>
            </a:p>
          </p:txBody>
        </p:sp>
        <p:sp>
          <p:nvSpPr>
            <p:cNvPr id="14381" name="Line 158"/>
            <p:cNvSpPr>
              <a:spLocks noChangeShapeType="1"/>
            </p:cNvSpPr>
            <p:nvPr/>
          </p:nvSpPr>
          <p:spPr bwMode="gray">
            <a:xfrm>
              <a:off x="3783" y="3221"/>
              <a:ext cx="0" cy="40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spAutoFit/>
            </a:bodyPr>
            <a:lstStyle/>
            <a:p>
              <a:endParaRPr lang="en-US"/>
            </a:p>
          </p:txBody>
        </p:sp>
        <p:sp>
          <p:nvSpPr>
            <p:cNvPr id="14382" name="Line 159"/>
            <p:cNvSpPr>
              <a:spLocks noChangeShapeType="1"/>
            </p:cNvSpPr>
            <p:nvPr/>
          </p:nvSpPr>
          <p:spPr bwMode="gray">
            <a:xfrm>
              <a:off x="3783" y="3623"/>
              <a:ext cx="0" cy="13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spAutoFit/>
            </a:bodyPr>
            <a:lstStyle/>
            <a:p>
              <a:endParaRPr lang="en-US"/>
            </a:p>
          </p:txBody>
        </p:sp>
        <p:sp>
          <p:nvSpPr>
            <p:cNvPr id="14383" name="Line 160"/>
            <p:cNvSpPr>
              <a:spLocks noChangeShapeType="1"/>
            </p:cNvSpPr>
            <p:nvPr/>
          </p:nvSpPr>
          <p:spPr bwMode="gray">
            <a:xfrm>
              <a:off x="4812" y="3221"/>
              <a:ext cx="0" cy="134"/>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p>
              <a:endParaRPr lang="en-US"/>
            </a:p>
          </p:txBody>
        </p:sp>
        <p:sp>
          <p:nvSpPr>
            <p:cNvPr id="14384" name="Line 161"/>
            <p:cNvSpPr>
              <a:spLocks noChangeShapeType="1"/>
            </p:cNvSpPr>
            <p:nvPr/>
          </p:nvSpPr>
          <p:spPr bwMode="gray">
            <a:xfrm>
              <a:off x="5180" y="3221"/>
              <a:ext cx="0" cy="134"/>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p>
              <a:endParaRPr lang="en-US"/>
            </a:p>
          </p:txBody>
        </p:sp>
        <p:sp>
          <p:nvSpPr>
            <p:cNvPr id="14385" name="Line 162"/>
            <p:cNvSpPr>
              <a:spLocks noChangeShapeType="1"/>
            </p:cNvSpPr>
            <p:nvPr/>
          </p:nvSpPr>
          <p:spPr bwMode="gray">
            <a:xfrm>
              <a:off x="5548" y="3221"/>
              <a:ext cx="0" cy="134"/>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p>
              <a:endParaRPr lang="en-US"/>
            </a:p>
          </p:txBody>
        </p:sp>
        <p:sp>
          <p:nvSpPr>
            <p:cNvPr id="14386" name="Line 163"/>
            <p:cNvSpPr>
              <a:spLocks noChangeShapeType="1"/>
            </p:cNvSpPr>
            <p:nvPr/>
          </p:nvSpPr>
          <p:spPr bwMode="gray">
            <a:xfrm>
              <a:off x="4444" y="3221"/>
              <a:ext cx="0" cy="134"/>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p>
              <a:endParaRPr lang="en-US"/>
            </a:p>
          </p:txBody>
        </p:sp>
      </p:grpSp>
      <p:sp>
        <p:nvSpPr>
          <p:cNvPr id="14355" name="Rectangle 164"/>
          <p:cNvSpPr>
            <a:spLocks noChangeArrowheads="1"/>
          </p:cNvSpPr>
          <p:nvPr/>
        </p:nvSpPr>
        <p:spPr bwMode="auto">
          <a:xfrm>
            <a:off x="5373688" y="2830513"/>
            <a:ext cx="806450" cy="1387475"/>
          </a:xfrm>
          <a:prstGeom prst="rect">
            <a:avLst/>
          </a:prstGeom>
          <a:noFill/>
          <a:ln w="25400">
            <a:solidFill>
              <a:schemeClr val="tx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4356" name="Line 165"/>
          <p:cNvSpPr>
            <a:spLocks noChangeShapeType="1"/>
          </p:cNvSpPr>
          <p:nvPr/>
        </p:nvSpPr>
        <p:spPr bwMode="auto">
          <a:xfrm flipV="1">
            <a:off x="6183313" y="2087563"/>
            <a:ext cx="244475" cy="742950"/>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166"/>
          <p:cNvSpPr>
            <a:spLocks noChangeShapeType="1"/>
          </p:cNvSpPr>
          <p:nvPr/>
        </p:nvSpPr>
        <p:spPr bwMode="auto">
          <a:xfrm>
            <a:off x="6180138" y="4217988"/>
            <a:ext cx="247650" cy="50958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Rectangle 167"/>
          <p:cNvSpPr>
            <a:spLocks noChangeArrowheads="1"/>
          </p:cNvSpPr>
          <p:nvPr/>
        </p:nvSpPr>
        <p:spPr bwMode="auto">
          <a:xfrm>
            <a:off x="6427788" y="2087563"/>
            <a:ext cx="2963862" cy="2640012"/>
          </a:xfrm>
          <a:prstGeom prst="rect">
            <a:avLst/>
          </a:prstGeom>
          <a:noFill/>
          <a:ln w="317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4359" name="Subheading 23"/>
          <p:cNvSpPr txBox="1">
            <a:spLocks noChangeArrowheads="1"/>
          </p:cNvSpPr>
          <p:nvPr/>
        </p:nvSpPr>
        <p:spPr bwMode="auto">
          <a:xfrm>
            <a:off x="666750" y="1033463"/>
            <a:ext cx="896302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91440" r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1500" b="1">
                <a:solidFill>
                  <a:srgbClr val="A29989"/>
                </a:solidFill>
              </a:rPr>
              <a:t>After closing at 3.30% the previous week, the 30-year “AAA” MMD decreased by 10 bps from </a:t>
            </a:r>
            <a:br>
              <a:rPr lang="en-CA" altLang="en-US" sz="1500" b="1">
                <a:solidFill>
                  <a:srgbClr val="A29989"/>
                </a:solidFill>
              </a:rPr>
            </a:br>
            <a:r>
              <a:rPr lang="en-CA" altLang="en-US" sz="1500" b="1">
                <a:solidFill>
                  <a:srgbClr val="A29989"/>
                </a:solidFill>
              </a:rPr>
              <a:t>August 1 – August 8 to a current rate of 3.20%</a:t>
            </a:r>
          </a:p>
        </p:txBody>
      </p:sp>
      <p:pic>
        <p:nvPicPr>
          <p:cNvPr id="14360" name="Picture 1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6838" y="2063750"/>
            <a:ext cx="2984500" cy="26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0"/>
          </p:nvPr>
        </p:nvSpPr>
        <p:spPr>
          <a:noFill/>
        </p:spPr>
        <p:txBody>
          <a:bodyPr/>
          <a:lstStyle>
            <a:lvl1pPr defTabSz="1025525" eaLnBrk="0" hangingPunct="0">
              <a:defRPr>
                <a:solidFill>
                  <a:schemeClr val="tx1"/>
                </a:solidFill>
                <a:latin typeface="Arial" charset="0"/>
              </a:defRPr>
            </a:lvl1pPr>
            <a:lvl2pPr marL="742950" indent="-285750" defTabSz="1025525" eaLnBrk="0" hangingPunct="0">
              <a:defRPr>
                <a:solidFill>
                  <a:schemeClr val="tx1"/>
                </a:solidFill>
                <a:latin typeface="Arial" charset="0"/>
              </a:defRPr>
            </a:lvl2pPr>
            <a:lvl3pPr marL="1143000" indent="-228600" defTabSz="1025525" eaLnBrk="0" hangingPunct="0">
              <a:defRPr>
                <a:solidFill>
                  <a:schemeClr val="tx1"/>
                </a:solidFill>
                <a:latin typeface="Arial" charset="0"/>
              </a:defRPr>
            </a:lvl3pPr>
            <a:lvl4pPr marL="1600200" indent="-228600" defTabSz="1025525" eaLnBrk="0" hangingPunct="0">
              <a:defRPr>
                <a:solidFill>
                  <a:schemeClr val="tx1"/>
                </a:solidFill>
                <a:latin typeface="Arial" charset="0"/>
              </a:defRPr>
            </a:lvl4pPr>
            <a:lvl5pPr marL="2057400" indent="-228600" defTabSz="1025525" eaLnBrk="0" hangingPunct="0">
              <a:defRPr>
                <a:solidFill>
                  <a:schemeClr val="tx1"/>
                </a:solidFill>
                <a:latin typeface="Arial" charset="0"/>
              </a:defRPr>
            </a:lvl5pPr>
            <a:lvl6pPr marL="2514600" indent="-228600" defTabSz="1025525" eaLnBrk="0" fontAlgn="base" hangingPunct="0">
              <a:spcBef>
                <a:spcPct val="0"/>
              </a:spcBef>
              <a:spcAft>
                <a:spcPct val="0"/>
              </a:spcAft>
              <a:defRPr>
                <a:solidFill>
                  <a:schemeClr val="tx1"/>
                </a:solidFill>
                <a:latin typeface="Arial" charset="0"/>
              </a:defRPr>
            </a:lvl6pPr>
            <a:lvl7pPr marL="2971800" indent="-228600" defTabSz="1025525" eaLnBrk="0" fontAlgn="base" hangingPunct="0">
              <a:spcBef>
                <a:spcPct val="0"/>
              </a:spcBef>
              <a:spcAft>
                <a:spcPct val="0"/>
              </a:spcAft>
              <a:defRPr>
                <a:solidFill>
                  <a:schemeClr val="tx1"/>
                </a:solidFill>
                <a:latin typeface="Arial" charset="0"/>
              </a:defRPr>
            </a:lvl7pPr>
            <a:lvl8pPr marL="3429000" indent="-228600" defTabSz="1025525" eaLnBrk="0" fontAlgn="base" hangingPunct="0">
              <a:spcBef>
                <a:spcPct val="0"/>
              </a:spcBef>
              <a:spcAft>
                <a:spcPct val="0"/>
              </a:spcAft>
              <a:defRPr>
                <a:solidFill>
                  <a:schemeClr val="tx1"/>
                </a:solidFill>
                <a:latin typeface="Arial" charset="0"/>
              </a:defRPr>
            </a:lvl8pPr>
            <a:lvl9pPr marL="3886200" indent="-228600" defTabSz="1025525" eaLnBrk="0" fontAlgn="base" hangingPunct="0">
              <a:spcBef>
                <a:spcPct val="0"/>
              </a:spcBef>
              <a:spcAft>
                <a:spcPct val="0"/>
              </a:spcAft>
              <a:defRPr>
                <a:solidFill>
                  <a:schemeClr val="tx1"/>
                </a:solidFill>
                <a:latin typeface="Arial" charset="0"/>
              </a:defRPr>
            </a:lvl9pPr>
          </a:lstStyle>
          <a:p>
            <a:fld id="{DDF8AD58-7303-4654-95A6-F6936F49C043}" type="slidenum">
              <a:rPr lang="en-CA" altLang="en-US" smtClean="0">
                <a:solidFill>
                  <a:srgbClr val="A29989"/>
                </a:solidFill>
              </a:rPr>
              <a:pPr/>
              <a:t>16</a:t>
            </a:fld>
            <a:endParaRPr lang="en-CA" altLang="en-US" smtClean="0">
              <a:solidFill>
                <a:srgbClr val="A29989"/>
              </a:solidFill>
            </a:endParaRPr>
          </a:p>
        </p:txBody>
      </p:sp>
      <p:sp>
        <p:nvSpPr>
          <p:cNvPr id="16387" name="Rectangle 2"/>
          <p:cNvSpPr>
            <a:spLocks noGrp="1" noChangeArrowheads="1"/>
          </p:cNvSpPr>
          <p:nvPr>
            <p:ph type="title"/>
          </p:nvPr>
        </p:nvSpPr>
        <p:spPr/>
        <p:txBody>
          <a:bodyPr/>
          <a:lstStyle/>
          <a:p>
            <a:r>
              <a:rPr lang="en-CA" altLang="en-US" smtClean="0"/>
              <a:t>Bond Buyer 20 General Obligation Bond Index</a:t>
            </a:r>
          </a:p>
        </p:txBody>
      </p:sp>
      <p:grpSp>
        <p:nvGrpSpPr>
          <p:cNvPr id="16388" name="HeadingTitle 6"/>
          <p:cNvGrpSpPr>
            <a:grpSpLocks/>
          </p:cNvGrpSpPr>
          <p:nvPr/>
        </p:nvGrpSpPr>
        <p:grpSpPr bwMode="auto">
          <a:xfrm>
            <a:off x="666750" y="1581150"/>
            <a:ext cx="5553075" cy="320675"/>
            <a:chOff x="420" y="973"/>
            <a:chExt cx="5496" cy="202"/>
          </a:xfrm>
        </p:grpSpPr>
        <p:sp>
          <p:nvSpPr>
            <p:cNvPr id="16397" name="Rectangle 4"/>
            <p:cNvSpPr>
              <a:spLocks noChangeArrowheads="1"/>
            </p:cNvSpPr>
            <p:nvPr/>
          </p:nvSpPr>
          <p:spPr bwMode="gray">
            <a:xfrm>
              <a:off x="420" y="973"/>
              <a:ext cx="5495" cy="20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nchor="b"/>
            <a:lstStyle/>
            <a:p>
              <a:r>
                <a:rPr lang="en-CA" altLang="en-US" sz="1100" b="1">
                  <a:solidFill>
                    <a:schemeClr val="bg1"/>
                  </a:solidFill>
                </a:rPr>
                <a:t>Bond Buyer 20 GO Index since January 1961</a:t>
              </a:r>
            </a:p>
          </p:txBody>
        </p:sp>
        <p:sp>
          <p:nvSpPr>
            <p:cNvPr id="16398" name="Line 5"/>
            <p:cNvSpPr>
              <a:spLocks noChangeShapeType="1"/>
            </p:cNvSpPr>
            <p:nvPr/>
          </p:nvSpPr>
          <p:spPr bwMode="gray">
            <a:xfrm>
              <a:off x="420" y="1175"/>
              <a:ext cx="5496" cy="0"/>
            </a:xfrm>
            <a:prstGeom prst="line">
              <a:avLst/>
            </a:prstGeom>
            <a:noFill/>
            <a:ln w="12700">
              <a:solidFill>
                <a:srgbClr val="0032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389" name="Tagline 10"/>
          <p:cNvSpPr txBox="1">
            <a:spLocks noChangeArrowheads="1"/>
          </p:cNvSpPr>
          <p:nvPr/>
        </p:nvSpPr>
        <p:spPr bwMode="auto">
          <a:xfrm>
            <a:off x="666750" y="6537325"/>
            <a:ext cx="8723313" cy="512763"/>
          </a:xfrm>
          <a:prstGeom prst="rect">
            <a:avLst/>
          </a:prstGeom>
          <a:solidFill>
            <a:srgbClr val="A2998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altLang="en-US" sz="1500" b="1">
                <a:solidFill>
                  <a:srgbClr val="FFFFFF"/>
                </a:solidFill>
              </a:rPr>
              <a:t>Today’s 4.33% level is lower than 79.51% of historical rates since January 1961</a:t>
            </a:r>
          </a:p>
        </p:txBody>
      </p:sp>
      <p:sp>
        <p:nvSpPr>
          <p:cNvPr id="16390" name="Text Box 7"/>
          <p:cNvSpPr txBox="1">
            <a:spLocks noChangeArrowheads="1"/>
          </p:cNvSpPr>
          <p:nvPr/>
        </p:nvSpPr>
        <p:spPr bwMode="auto">
          <a:xfrm>
            <a:off x="931863" y="7107238"/>
            <a:ext cx="6704012"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altLang="en-US" sz="800" i="1"/>
              <a:t>Source: Bloomberg as of  July 31, 2014 {Bond Buyer Index unavailable at time of distribution}</a:t>
            </a:r>
            <a:br>
              <a:rPr lang="en-CA" altLang="en-US" sz="800" i="1"/>
            </a:br>
            <a:r>
              <a:rPr lang="en-US" altLang="en-US" sz="800" i="1"/>
              <a:t>Weekly yields and indexes released by the Bond Buyer. Updated every Thursday at approximately 6:00pm EST. 20 Bond General Obligation Yield with 20 year maturity, rated AA2 by Moody's Arithmetic Average of 20 bonds' yield to maturity.</a:t>
            </a:r>
            <a:endParaRPr lang="en-CA" altLang="en-US" sz="800" i="1"/>
          </a:p>
        </p:txBody>
      </p:sp>
      <p:sp>
        <p:nvSpPr>
          <p:cNvPr id="16391" name="Subheading 14"/>
          <p:cNvSpPr txBox="1">
            <a:spLocks noChangeArrowheads="1"/>
          </p:cNvSpPr>
          <p:nvPr/>
        </p:nvSpPr>
        <p:spPr bwMode="auto">
          <a:xfrm>
            <a:off x="666750" y="1033463"/>
            <a:ext cx="87233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91440" r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1500" b="1">
                <a:solidFill>
                  <a:srgbClr val="A29989"/>
                </a:solidFill>
              </a:rPr>
              <a:t>53 Year Historical Perspective</a:t>
            </a:r>
          </a:p>
        </p:txBody>
      </p:sp>
      <p:grpSp>
        <p:nvGrpSpPr>
          <p:cNvPr id="16392" name="HeadingTitle 6"/>
          <p:cNvGrpSpPr>
            <a:grpSpLocks/>
          </p:cNvGrpSpPr>
          <p:nvPr/>
        </p:nvGrpSpPr>
        <p:grpSpPr bwMode="auto">
          <a:xfrm>
            <a:off x="6565900" y="1581150"/>
            <a:ext cx="2841625" cy="320675"/>
            <a:chOff x="420" y="973"/>
            <a:chExt cx="5496" cy="202"/>
          </a:xfrm>
        </p:grpSpPr>
        <p:sp>
          <p:nvSpPr>
            <p:cNvPr id="16395" name="Rectangle 10"/>
            <p:cNvSpPr>
              <a:spLocks noChangeArrowheads="1"/>
            </p:cNvSpPr>
            <p:nvPr/>
          </p:nvSpPr>
          <p:spPr bwMode="gray">
            <a:xfrm>
              <a:off x="420" y="973"/>
              <a:ext cx="5495" cy="20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nchor="b"/>
            <a:lstStyle/>
            <a:p>
              <a:r>
                <a:rPr lang="en-CA" altLang="en-US" sz="1100" b="1">
                  <a:solidFill>
                    <a:schemeClr val="bg1"/>
                  </a:solidFill>
                </a:rPr>
                <a:t>% of Time in Each Range Since 1961</a:t>
              </a:r>
            </a:p>
          </p:txBody>
        </p:sp>
        <p:sp>
          <p:nvSpPr>
            <p:cNvPr id="16396" name="Line 11"/>
            <p:cNvSpPr>
              <a:spLocks noChangeShapeType="1"/>
            </p:cNvSpPr>
            <p:nvPr/>
          </p:nvSpPr>
          <p:spPr bwMode="gray">
            <a:xfrm>
              <a:off x="420" y="1175"/>
              <a:ext cx="5496" cy="0"/>
            </a:xfrm>
            <a:prstGeom prst="line">
              <a:avLst/>
            </a:prstGeom>
            <a:noFill/>
            <a:ln w="12700">
              <a:solidFill>
                <a:srgbClr val="0032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6393"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588" y="2128838"/>
            <a:ext cx="5715000" cy="382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2239963"/>
            <a:ext cx="299085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845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15E9448E-2FD3-4594-8DFC-D57EC7222F1A}" type="slidenum">
              <a:rPr lang="en-US" altLang="en-US"/>
              <a:pPr/>
              <a:t>1</a:t>
            </a:fld>
            <a:endParaRPr lang="en-US" altLang="en-US"/>
          </a:p>
        </p:txBody>
      </p:sp>
      <p:sp>
        <p:nvSpPr>
          <p:cNvPr id="25603" name="Text Box 3"/>
          <p:cNvSpPr txBox="1">
            <a:spLocks noChangeArrowheads="1"/>
          </p:cNvSpPr>
          <p:nvPr/>
        </p:nvSpPr>
        <p:spPr bwMode="auto">
          <a:xfrm>
            <a:off x="533400" y="457200"/>
            <a:ext cx="7086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a:solidFill>
                  <a:srgbClr val="000000"/>
                </a:solidFill>
                <a:latin typeface="+mj-lt"/>
              </a:rPr>
              <a:t>Disclaimer</a:t>
            </a:r>
          </a:p>
        </p:txBody>
      </p:sp>
      <p:sp>
        <p:nvSpPr>
          <p:cNvPr id="25604" name="Rectangle 4"/>
          <p:cNvSpPr>
            <a:spLocks noChangeArrowheads="1"/>
          </p:cNvSpPr>
          <p:nvPr/>
        </p:nvSpPr>
        <p:spPr bwMode="gray">
          <a:xfrm>
            <a:off x="628650" y="1127125"/>
            <a:ext cx="8797925" cy="580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rIns="45720"/>
          <a:lstStyle>
            <a:lvl1pPr defTabSz="1025525" eaLnBrk="0" hangingPunct="0">
              <a:spcBef>
                <a:spcPts val="1200"/>
              </a:spcBef>
              <a:buClr>
                <a:srgbClr val="003263"/>
              </a:buClr>
              <a:buSzPct val="100000"/>
              <a:buFont typeface="Wingdings" pitchFamily="2" charset="2"/>
              <a:buChar char="§"/>
              <a:defRPr sz="1200">
                <a:solidFill>
                  <a:schemeClr val="tx1"/>
                </a:solidFill>
                <a:latin typeface="Arial" charset="0"/>
              </a:defRPr>
            </a:lvl1pPr>
            <a:lvl2pPr marL="463550" indent="-174625" defTabSz="1025525" eaLnBrk="0" hangingPunct="0">
              <a:spcBef>
                <a:spcPts val="800"/>
              </a:spcBef>
              <a:buClr>
                <a:srgbClr val="003263"/>
              </a:buClr>
              <a:buSzPct val="100000"/>
              <a:buFont typeface="Symbol" pitchFamily="18" charset="2"/>
              <a:buChar char="-"/>
              <a:defRPr sz="1200">
                <a:solidFill>
                  <a:schemeClr val="tx1"/>
                </a:solidFill>
                <a:latin typeface="Arial" charset="0"/>
              </a:defRPr>
            </a:lvl2pPr>
            <a:lvl3pPr marL="755650" indent="-177800" defTabSz="1025525" eaLnBrk="0" hangingPunct="0">
              <a:spcBef>
                <a:spcPts val="800"/>
              </a:spcBef>
              <a:buClr>
                <a:srgbClr val="003263"/>
              </a:buClr>
              <a:buSzPct val="100000"/>
              <a:buFont typeface="Symbol" pitchFamily="18" charset="2"/>
              <a:buChar char="-"/>
              <a:defRPr sz="1200">
                <a:solidFill>
                  <a:schemeClr val="tx1"/>
                </a:solidFill>
                <a:latin typeface="Arial" charset="0"/>
              </a:defRPr>
            </a:lvl3pPr>
            <a:lvl4pPr marL="1047750" indent="-177800" defTabSz="1025525" eaLnBrk="0" hangingPunct="0">
              <a:spcBef>
                <a:spcPts val="800"/>
              </a:spcBef>
              <a:buClr>
                <a:srgbClr val="003263"/>
              </a:buClr>
              <a:buSzPct val="100000"/>
              <a:buFont typeface="Symbol" pitchFamily="18" charset="2"/>
              <a:buChar char="-"/>
              <a:defRPr sz="1200">
                <a:solidFill>
                  <a:schemeClr val="tx1"/>
                </a:solidFill>
                <a:latin typeface="Arial" charset="0"/>
              </a:defRPr>
            </a:lvl4pPr>
            <a:lvl5pPr marL="1339850" indent="-177800" defTabSz="1025525" eaLnBrk="0" hangingPunct="0">
              <a:spcBef>
                <a:spcPts val="800"/>
              </a:spcBef>
              <a:buClr>
                <a:srgbClr val="003263"/>
              </a:buClr>
              <a:buSzPct val="100000"/>
              <a:buFont typeface="Symbol" pitchFamily="18" charset="2"/>
              <a:buChar char="-"/>
              <a:defRPr sz="1200">
                <a:solidFill>
                  <a:schemeClr val="tx1"/>
                </a:solidFill>
                <a:latin typeface="Arial" charset="0"/>
              </a:defRPr>
            </a:lvl5pPr>
            <a:lvl6pPr marL="1797050" indent="-177800" defTabSz="1025525" eaLnBrk="0" fontAlgn="base" hangingPunct="0">
              <a:spcBef>
                <a:spcPts val="800"/>
              </a:spcBef>
              <a:spcAft>
                <a:spcPct val="0"/>
              </a:spcAft>
              <a:buClr>
                <a:srgbClr val="003263"/>
              </a:buClr>
              <a:buSzPct val="100000"/>
              <a:buFont typeface="Symbol" pitchFamily="18" charset="2"/>
              <a:buChar char="-"/>
              <a:defRPr sz="1200">
                <a:solidFill>
                  <a:schemeClr val="tx1"/>
                </a:solidFill>
                <a:latin typeface="Arial" charset="0"/>
              </a:defRPr>
            </a:lvl6pPr>
            <a:lvl7pPr marL="2254250" indent="-177800" defTabSz="1025525" eaLnBrk="0" fontAlgn="base" hangingPunct="0">
              <a:spcBef>
                <a:spcPts val="800"/>
              </a:spcBef>
              <a:spcAft>
                <a:spcPct val="0"/>
              </a:spcAft>
              <a:buClr>
                <a:srgbClr val="003263"/>
              </a:buClr>
              <a:buSzPct val="100000"/>
              <a:buFont typeface="Symbol" pitchFamily="18" charset="2"/>
              <a:buChar char="-"/>
              <a:defRPr sz="1200">
                <a:solidFill>
                  <a:schemeClr val="tx1"/>
                </a:solidFill>
                <a:latin typeface="Arial" charset="0"/>
              </a:defRPr>
            </a:lvl7pPr>
            <a:lvl8pPr marL="2711450" indent="-177800" defTabSz="1025525" eaLnBrk="0" fontAlgn="base" hangingPunct="0">
              <a:spcBef>
                <a:spcPts val="800"/>
              </a:spcBef>
              <a:spcAft>
                <a:spcPct val="0"/>
              </a:spcAft>
              <a:buClr>
                <a:srgbClr val="003263"/>
              </a:buClr>
              <a:buSzPct val="100000"/>
              <a:buFont typeface="Symbol" pitchFamily="18" charset="2"/>
              <a:buChar char="-"/>
              <a:defRPr sz="1200">
                <a:solidFill>
                  <a:schemeClr val="tx1"/>
                </a:solidFill>
                <a:latin typeface="Arial" charset="0"/>
              </a:defRPr>
            </a:lvl8pPr>
            <a:lvl9pPr marL="3168650" indent="-177800" defTabSz="1025525" eaLnBrk="0" fontAlgn="base" hangingPunct="0">
              <a:spcBef>
                <a:spcPts val="800"/>
              </a:spcBef>
              <a:spcAft>
                <a:spcPct val="0"/>
              </a:spcAft>
              <a:buClr>
                <a:srgbClr val="003263"/>
              </a:buClr>
              <a:buSzPct val="100000"/>
              <a:buFont typeface="Symbol" pitchFamily="18" charset="2"/>
              <a:buChar char="-"/>
              <a:defRPr sz="1200">
                <a:solidFill>
                  <a:schemeClr val="tx1"/>
                </a:solidFill>
                <a:latin typeface="Arial" charset="0"/>
              </a:defRPr>
            </a:lvl9pPr>
          </a:lstStyle>
          <a:p>
            <a:pPr algn="just">
              <a:buFont typeface="Wingdings" pitchFamily="2" charset="2"/>
              <a:buNone/>
            </a:pPr>
            <a:r>
              <a:rPr lang="en-US" altLang="en-US" dirty="0"/>
              <a:t>This presentation was prepared exclusively for the benefit of and internal use by the recipient for the purpose of considering the transaction or transactions contemplated herein.  This presentation is confidential and proprietary to RBC Capital Markets, LLC (“RBC CM”) and may not be disclosed, reproduced, distributed or used for any other purpose by the recipient without RBC CM’s express written consent. </a:t>
            </a:r>
          </a:p>
          <a:p>
            <a:pPr algn="just">
              <a:buFont typeface="Wingdings" pitchFamily="2" charset="2"/>
              <a:buNone/>
            </a:pPr>
            <a:r>
              <a:rPr lang="en-US" altLang="en-US" dirty="0"/>
              <a:t>By acceptance of these materials, and notwithstanding any other express or implied agreement, arrangement, or understanding to the contrary, RBC CM, its affiliates and the recipient agree that the recipient (and its employees, representatives, and other agents) may disclose to any and all persons, without limitation of any kind from the commencement of discussions, the tax treatment, structure or strategy of the transaction and any fact that may be relevant to understanding such treatment, structure or strategy, and all materials of any kind (including opinions or other tax analyses) that are provided to the recipient relating to such tax treatment, structure, or strategy.</a:t>
            </a:r>
          </a:p>
          <a:p>
            <a:pPr algn="just">
              <a:buFont typeface="Wingdings" pitchFamily="2" charset="2"/>
              <a:buNone/>
            </a:pPr>
            <a:r>
              <a:rPr lang="en-US" altLang="en-US" dirty="0"/>
              <a:t>The information and any analyses contained in this presentation are taken from, or based upon, information obtained from the recipient or from publicly available sources, the completeness and accuracy of which has not been independently verified, and cannot be assured by RBC CM.  The information and any analyses in these materials reflect prevailing conditions and RBC CM’s views as of this date, all of which are subject to change.  </a:t>
            </a:r>
          </a:p>
          <a:p>
            <a:pPr algn="just">
              <a:buFont typeface="Wingdings" pitchFamily="2" charset="2"/>
              <a:buNone/>
            </a:pPr>
            <a:r>
              <a:rPr lang="en-US" altLang="en-US" dirty="0"/>
              <a:t>To the extent projections and financial analyses are set forth herein, they may be based on estimated financial performance prepared by or in consultation with the recipient and are intended only to suggest reasonable ranges of results.  The printed presentation is incomplete without reference to the oral presentation or other written materials that supplement it.</a:t>
            </a:r>
          </a:p>
          <a:p>
            <a:pPr algn="just">
              <a:buFont typeface="Wingdings" pitchFamily="2" charset="2"/>
              <a:buNone/>
            </a:pPr>
            <a:r>
              <a:rPr lang="en-US" altLang="en-US" dirty="0"/>
              <a:t>Employees of RBC CM are expressly prohibited from directly or indirectly:  (a) offering any company favorable research coverage as an inducement for the receipt of investment banking business; or (b) threatening to retaliate with adverse coverage or comments if such business is not awarded.  All recommendations, ratings, price targets and opinions regarding a company are determined independently by RBC CM’s Research Department.</a:t>
            </a:r>
          </a:p>
          <a:p>
            <a:pPr algn="just">
              <a:buFont typeface="Wingdings" pitchFamily="2" charset="2"/>
              <a:buNone/>
            </a:pPr>
            <a:r>
              <a:rPr lang="en-US" altLang="en-US" dirty="0"/>
              <a:t>IRS Circular 230 Disclosure: RBC CM and its affiliates do not provide tax advice and nothing contained herein should be construed as tax advice.  Any discussion of U.S. tax matters contained herein (including any attachments) (</a:t>
            </a:r>
            <a:r>
              <a:rPr lang="en-US" altLang="en-US" dirty="0" err="1"/>
              <a:t>i</a:t>
            </a:r>
            <a:r>
              <a:rPr lang="en-US" altLang="en-US" dirty="0"/>
              <a:t>) was not intended or written to be used, and cannot be used, by you for the purpose of avoiding tax penalties; and (ii) was written in connection with the promotion or marketing of the matters addressed herein.  Accordingly, you should seek advice based upon your particular circumstances from an independent tax advisor.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fld id="{C1A581FB-B895-431A-BBB9-7F082E7492D4}" type="slidenum">
              <a:rPr lang="en-US" altLang="en-US"/>
              <a:pPr/>
              <a:t>2</a:t>
            </a:fld>
            <a:endParaRPr lang="en-US" altLang="en-US"/>
          </a:p>
        </p:txBody>
      </p:sp>
      <p:sp>
        <p:nvSpPr>
          <p:cNvPr id="6148" name="Text Box 4"/>
          <p:cNvSpPr txBox="1">
            <a:spLocks noChangeArrowheads="1"/>
          </p:cNvSpPr>
          <p:nvPr/>
        </p:nvSpPr>
        <p:spPr bwMode="auto">
          <a:xfrm>
            <a:off x="533400" y="457200"/>
            <a:ext cx="7086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a:solidFill>
                  <a:srgbClr val="000000"/>
                </a:solidFill>
              </a:rPr>
              <a:t>History of Assessed Valuation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486" y="1219200"/>
            <a:ext cx="7016880" cy="159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127715"/>
            <a:ext cx="5715000" cy="388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C22A72FE-E2AF-4681-ABB4-518EE2E6B6F1}" type="slidenum">
              <a:rPr lang="en-US" altLang="en-US"/>
              <a:pPr/>
              <a:t>3</a:t>
            </a:fld>
            <a:endParaRPr lang="en-US" altLang="en-US"/>
          </a:p>
        </p:txBody>
      </p:sp>
      <p:sp>
        <p:nvSpPr>
          <p:cNvPr id="7170" name="Text Box 2"/>
          <p:cNvSpPr txBox="1">
            <a:spLocks noChangeArrowheads="1"/>
          </p:cNvSpPr>
          <p:nvPr/>
        </p:nvSpPr>
        <p:spPr bwMode="auto">
          <a:xfrm>
            <a:off x="533400" y="457200"/>
            <a:ext cx="7086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a:solidFill>
                  <a:srgbClr val="000000"/>
                </a:solidFill>
              </a:rPr>
              <a:t>New vs. Re-Appraisal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37755"/>
            <a:ext cx="8924925" cy="597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34FFC48-CF8B-4A43-9C5E-D57B0796B51C}" type="slidenum">
              <a:rPr lang="en-US" altLang="en-US"/>
              <a:pPr/>
              <a:t>4</a:t>
            </a:fld>
            <a:endParaRPr lang="en-US" altLang="en-US"/>
          </a:p>
        </p:txBody>
      </p:sp>
      <p:sp>
        <p:nvSpPr>
          <p:cNvPr id="8194" name="Text Box 2"/>
          <p:cNvSpPr txBox="1">
            <a:spLocks noChangeArrowheads="1"/>
          </p:cNvSpPr>
          <p:nvPr/>
        </p:nvSpPr>
        <p:spPr bwMode="auto">
          <a:xfrm>
            <a:off x="533400" y="457200"/>
            <a:ext cx="7086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a:solidFill>
                  <a:srgbClr val="000000"/>
                </a:solidFill>
              </a:rPr>
              <a:t>History of Tax Rates</a:t>
            </a:r>
          </a:p>
        </p:txBody>
      </p:sp>
      <p:graphicFrame>
        <p:nvGraphicFramePr>
          <p:cNvPr id="7" name="Object 6"/>
          <p:cNvGraphicFramePr>
            <a:graphicFrameLocks noChangeAspect="1"/>
          </p:cNvGraphicFramePr>
          <p:nvPr>
            <p:extLst>
              <p:ext uri="{D42A27DB-BD31-4B8C-83A1-F6EECF244321}">
                <p14:modId xmlns:p14="http://schemas.microsoft.com/office/powerpoint/2010/main" val="2711567304"/>
              </p:ext>
            </p:extLst>
          </p:nvPr>
        </p:nvGraphicFramePr>
        <p:xfrm>
          <a:off x="1371600" y="3266456"/>
          <a:ext cx="6324600" cy="3896344"/>
        </p:xfrm>
        <a:graphic>
          <a:graphicData uri="http://schemas.openxmlformats.org/presentationml/2006/ole">
            <mc:AlternateContent xmlns:mc="http://schemas.openxmlformats.org/markup-compatibility/2006">
              <mc:Choice xmlns:v="urn:schemas-microsoft-com:vml" Requires="v">
                <p:oleObj spid="_x0000_s1035" name="Worksheet" r:id="rId3" imgW="11349143" imgH="6990768" progId="Excel.Sheet.12">
                  <p:link updateAutomatic="1"/>
                </p:oleObj>
              </mc:Choice>
              <mc:Fallback>
                <p:oleObj name="Worksheet" r:id="rId3" imgW="11349143" imgH="6990768" progId="Excel.Sheet.12">
                  <p:link updateAutomatic="1"/>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266456"/>
                        <a:ext cx="6324600" cy="3896344"/>
                      </a:xfrm>
                      <a:prstGeom prst="rect">
                        <a:avLst/>
                      </a:prstGeom>
                      <a:noFill/>
                      <a:ln>
                        <a:noFill/>
                      </a:ln>
                    </p:spPr>
                  </p:pic>
                </p:oleObj>
              </mc:Fallback>
            </mc:AlternateContent>
          </a:graphicData>
        </a:graphic>
      </p:graphicFrame>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12978"/>
          <a:stretch/>
        </p:blipFill>
        <p:spPr bwMode="auto">
          <a:xfrm>
            <a:off x="1600200" y="1019175"/>
            <a:ext cx="60198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7162800"/>
            <a:ext cx="25812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2"/>
          <p:cNvSpPr txBox="1">
            <a:spLocks noChangeArrowheads="1"/>
          </p:cNvSpPr>
          <p:nvPr/>
        </p:nvSpPr>
        <p:spPr bwMode="auto">
          <a:xfrm>
            <a:off x="2895600" y="3371135"/>
            <a:ext cx="4419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000" b="1" dirty="0">
                <a:solidFill>
                  <a:srgbClr val="000000"/>
                </a:solidFill>
              </a:rPr>
              <a:t>History of </a:t>
            </a:r>
            <a:r>
              <a:rPr lang="en-US" altLang="en-US" sz="1000" b="1" dirty="0" smtClean="0">
                <a:solidFill>
                  <a:srgbClr val="000000"/>
                </a:solidFill>
              </a:rPr>
              <a:t>Total Residential Tax </a:t>
            </a:r>
            <a:r>
              <a:rPr lang="en-US" altLang="en-US" sz="1000" b="1" dirty="0">
                <a:solidFill>
                  <a:srgbClr val="000000"/>
                </a:solidFill>
              </a:rPr>
              <a:t>Rates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74AFDF38-1856-468F-9E66-F5DB634C3872}" type="slidenum">
              <a:rPr lang="en-US" altLang="en-US"/>
              <a:pPr/>
              <a:t>5</a:t>
            </a:fld>
            <a:endParaRPr lang="en-US" altLang="en-US"/>
          </a:p>
        </p:txBody>
      </p:sp>
      <p:sp>
        <p:nvSpPr>
          <p:cNvPr id="10242" name="Text Box 2"/>
          <p:cNvSpPr txBox="1">
            <a:spLocks noChangeArrowheads="1"/>
          </p:cNvSpPr>
          <p:nvPr/>
        </p:nvSpPr>
        <p:spPr bwMode="auto">
          <a:xfrm>
            <a:off x="533400" y="457200"/>
            <a:ext cx="7086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a:solidFill>
                  <a:srgbClr val="000000"/>
                </a:solidFill>
              </a:rPr>
              <a:t>Debt Management Plan Overview</a:t>
            </a:r>
          </a:p>
        </p:txBody>
      </p:sp>
      <p:sp>
        <p:nvSpPr>
          <p:cNvPr id="10243" name="Rectangle 3"/>
          <p:cNvSpPr>
            <a:spLocks noChangeArrowheads="1"/>
          </p:cNvSpPr>
          <p:nvPr/>
        </p:nvSpPr>
        <p:spPr bwMode="auto">
          <a:xfrm>
            <a:off x="685800" y="990600"/>
            <a:ext cx="8610600" cy="593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marL="285750" indent="-285750">
              <a:defRPr>
                <a:solidFill>
                  <a:schemeClr val="tx1"/>
                </a:solidFill>
                <a:latin typeface="Arial" charset="0"/>
              </a:defRPr>
            </a:lvl1pPr>
            <a:lvl2pPr marL="685800" indent="-285750">
              <a:defRPr>
                <a:solidFill>
                  <a:schemeClr val="tx1"/>
                </a:solidFill>
                <a:latin typeface="Arial" charset="0"/>
              </a:defRPr>
            </a:lvl2pPr>
            <a:lvl3pPr marL="1143000" indent="-285750">
              <a:defRPr>
                <a:solidFill>
                  <a:schemeClr val="tx1"/>
                </a:solidFill>
                <a:latin typeface="Arial" charset="0"/>
              </a:defRPr>
            </a:lvl3pPr>
            <a:lvl4pPr marL="1778000" indent="-406400">
              <a:defRPr>
                <a:solidFill>
                  <a:schemeClr val="tx1"/>
                </a:solidFill>
                <a:latin typeface="Arial" charset="0"/>
              </a:defRPr>
            </a:lvl4pPr>
            <a:lvl5pPr marL="2636838" indent="-171450">
              <a:defRPr>
                <a:solidFill>
                  <a:schemeClr val="tx1"/>
                </a:solidFill>
                <a:latin typeface="Arial" charset="0"/>
              </a:defRPr>
            </a:lvl5pPr>
            <a:lvl6pPr marL="3094038" indent="-171450" fontAlgn="base">
              <a:spcBef>
                <a:spcPct val="0"/>
              </a:spcBef>
              <a:spcAft>
                <a:spcPct val="0"/>
              </a:spcAft>
              <a:defRPr>
                <a:solidFill>
                  <a:schemeClr val="tx1"/>
                </a:solidFill>
                <a:latin typeface="Arial" charset="0"/>
              </a:defRPr>
            </a:lvl6pPr>
            <a:lvl7pPr marL="3551238" indent="-171450" fontAlgn="base">
              <a:spcBef>
                <a:spcPct val="0"/>
              </a:spcBef>
              <a:spcAft>
                <a:spcPct val="0"/>
              </a:spcAft>
              <a:defRPr>
                <a:solidFill>
                  <a:schemeClr val="tx1"/>
                </a:solidFill>
                <a:latin typeface="Arial" charset="0"/>
              </a:defRPr>
            </a:lvl7pPr>
            <a:lvl8pPr marL="4008438" indent="-171450" fontAlgn="base">
              <a:spcBef>
                <a:spcPct val="0"/>
              </a:spcBef>
              <a:spcAft>
                <a:spcPct val="0"/>
              </a:spcAft>
              <a:defRPr>
                <a:solidFill>
                  <a:schemeClr val="tx1"/>
                </a:solidFill>
                <a:latin typeface="Arial" charset="0"/>
              </a:defRPr>
            </a:lvl8pPr>
            <a:lvl9pPr marL="4465638" indent="-171450" fontAlgn="base">
              <a:spcBef>
                <a:spcPct val="0"/>
              </a:spcBef>
              <a:spcAft>
                <a:spcPct val="0"/>
              </a:spcAft>
              <a:defRPr>
                <a:solidFill>
                  <a:schemeClr val="tx1"/>
                </a:solidFill>
                <a:latin typeface="Arial" charset="0"/>
              </a:defRPr>
            </a:lvl9pPr>
          </a:lstStyle>
          <a:p>
            <a:pPr eaLnBrk="0" hangingPunct="0">
              <a:spcBef>
                <a:spcPct val="75000"/>
              </a:spcBef>
              <a:buClr>
                <a:schemeClr val="tx2"/>
              </a:buClr>
              <a:buFont typeface="Wingdings" panose="05000000000000000000" pitchFamily="2" charset="2"/>
              <a:buChar char="§"/>
            </a:pPr>
            <a:r>
              <a:rPr lang="en-US" altLang="en-US" sz="1300" b="1" dirty="0"/>
              <a:t>Bond Election Timing</a:t>
            </a:r>
          </a:p>
          <a:p>
            <a:pPr lvl="1" eaLnBrk="0" hangingPunct="0">
              <a:spcBef>
                <a:spcPts val="600"/>
              </a:spcBef>
              <a:buClr>
                <a:schemeClr val="accent2"/>
              </a:buClr>
              <a:buFont typeface="Wingdings" pitchFamily="2" charset="2"/>
              <a:buChar char="§"/>
            </a:pPr>
            <a:r>
              <a:rPr lang="en-US" altLang="en-US" sz="1300" dirty="0"/>
              <a:t>Every four years</a:t>
            </a:r>
          </a:p>
          <a:p>
            <a:pPr lvl="2" eaLnBrk="0" hangingPunct="0">
              <a:spcBef>
                <a:spcPct val="50000"/>
              </a:spcBef>
              <a:buClr>
                <a:srgbClr val="CC9900"/>
              </a:buClr>
              <a:buFont typeface="Trebuchet MS" pitchFamily="34" charset="0"/>
              <a:buChar char="–"/>
            </a:pPr>
            <a:r>
              <a:rPr lang="en-US" altLang="en-US" sz="1300" dirty="0"/>
              <a:t>$</a:t>
            </a:r>
            <a:r>
              <a:rPr lang="en-US" altLang="en-US" sz="1300" dirty="0" smtClean="0"/>
              <a:t>38,000,000 </a:t>
            </a:r>
            <a:r>
              <a:rPr lang="en-US" altLang="en-US" sz="1300" dirty="0"/>
              <a:t>bond election approved by voters on February </a:t>
            </a:r>
            <a:r>
              <a:rPr lang="en-US" altLang="en-US" sz="1300" dirty="0" smtClean="0"/>
              <a:t>4, 2014 </a:t>
            </a:r>
            <a:r>
              <a:rPr lang="en-US" altLang="en-US" sz="1300" dirty="0"/>
              <a:t>with bonds to be sold as follows:</a:t>
            </a:r>
          </a:p>
          <a:p>
            <a:pPr lvl="3" eaLnBrk="0" hangingPunct="0">
              <a:spcBef>
                <a:spcPct val="50000"/>
              </a:spcBef>
              <a:buClr>
                <a:srgbClr val="808000"/>
              </a:buClr>
              <a:buFontTx/>
              <a:buChar char="•"/>
            </a:pPr>
            <a:r>
              <a:rPr lang="en-US" altLang="en-US" sz="1300" dirty="0" smtClean="0"/>
              <a:t>$</a:t>
            </a:r>
            <a:r>
              <a:rPr lang="en-US" altLang="en-US" sz="1300" dirty="0"/>
              <a:t>9,500,000 to be sold on September </a:t>
            </a:r>
            <a:r>
              <a:rPr lang="en-US" altLang="en-US" sz="1300" dirty="0" smtClean="0"/>
              <a:t>25, 2014</a:t>
            </a:r>
          </a:p>
          <a:p>
            <a:pPr lvl="3" eaLnBrk="0" hangingPunct="0">
              <a:spcBef>
                <a:spcPct val="50000"/>
              </a:spcBef>
              <a:buClr>
                <a:srgbClr val="808000"/>
              </a:buClr>
              <a:buFontTx/>
              <a:buChar char="•"/>
            </a:pPr>
            <a:r>
              <a:rPr lang="en-US" altLang="en-US" sz="1300" dirty="0" smtClean="0"/>
              <a:t>$9,500,000 to be sold in 2015, 2016 and 2017 or as directed by the District</a:t>
            </a:r>
            <a:endParaRPr lang="en-US" altLang="en-US" sz="1300" dirty="0"/>
          </a:p>
          <a:p>
            <a:pPr lvl="2" eaLnBrk="0" hangingPunct="0">
              <a:spcBef>
                <a:spcPct val="50000"/>
              </a:spcBef>
              <a:buClr>
                <a:srgbClr val="CC9900"/>
              </a:buClr>
              <a:buFont typeface="Trebuchet MS" pitchFamily="34" charset="0"/>
              <a:buChar char="–"/>
            </a:pPr>
            <a:r>
              <a:rPr lang="en-US" altLang="en-US" sz="1300" dirty="0"/>
              <a:t>Next bond election – February </a:t>
            </a:r>
            <a:r>
              <a:rPr lang="en-US" altLang="en-US" sz="1300" dirty="0" smtClean="0"/>
              <a:t>2018 </a:t>
            </a:r>
            <a:r>
              <a:rPr lang="en-US" altLang="en-US" sz="1300" dirty="0"/>
              <a:t>for </a:t>
            </a:r>
            <a:r>
              <a:rPr lang="en-US" altLang="en-US" sz="1300" dirty="0" smtClean="0"/>
              <a:t>approximately $37,000,000</a:t>
            </a:r>
            <a:endParaRPr lang="en-US" altLang="en-US" sz="1300" dirty="0"/>
          </a:p>
          <a:p>
            <a:pPr lvl="2" eaLnBrk="0" hangingPunct="0">
              <a:spcBef>
                <a:spcPct val="50000"/>
              </a:spcBef>
              <a:buClr>
                <a:srgbClr val="CC9900"/>
              </a:buClr>
              <a:buFont typeface="Trebuchet MS" pitchFamily="34" charset="0"/>
              <a:buChar char="–"/>
            </a:pPr>
            <a:r>
              <a:rPr lang="en-US" altLang="en-US" sz="1300" dirty="0"/>
              <a:t>Next two mill levy election – February 2018</a:t>
            </a:r>
          </a:p>
          <a:p>
            <a:pPr eaLnBrk="0" hangingPunct="0">
              <a:spcBef>
                <a:spcPts val="2400"/>
              </a:spcBef>
              <a:buClr>
                <a:schemeClr val="tx2"/>
              </a:buClr>
              <a:buFont typeface="Wingdings" panose="05000000000000000000" pitchFamily="2" charset="2"/>
              <a:buChar char="§"/>
            </a:pPr>
            <a:r>
              <a:rPr lang="en-US" altLang="en-US" sz="1300" b="1" dirty="0"/>
              <a:t>Bond Maturity Schedule</a:t>
            </a:r>
          </a:p>
          <a:p>
            <a:pPr lvl="1" eaLnBrk="0" hangingPunct="0">
              <a:spcBef>
                <a:spcPts val="600"/>
              </a:spcBef>
              <a:buClr>
                <a:schemeClr val="accent2"/>
              </a:buClr>
              <a:buFont typeface="Wingdings" pitchFamily="2" charset="2"/>
              <a:buChar char="§"/>
            </a:pPr>
            <a:r>
              <a:rPr lang="en-US" altLang="en-US" sz="1300" dirty="0"/>
              <a:t>Declining debt service to permit new bonds in future without tax increase</a:t>
            </a:r>
          </a:p>
          <a:p>
            <a:pPr lvl="1" eaLnBrk="0" hangingPunct="0">
              <a:spcBef>
                <a:spcPts val="600"/>
              </a:spcBef>
              <a:buClr>
                <a:schemeClr val="accent2"/>
              </a:buClr>
              <a:buFont typeface="Wingdings" pitchFamily="2" charset="2"/>
              <a:buChar char="§"/>
            </a:pPr>
            <a:r>
              <a:rPr lang="en-US" altLang="en-US" sz="1300" dirty="0"/>
              <a:t>10 final maturity (20-year maximum maturity pursuant to State law)</a:t>
            </a:r>
          </a:p>
          <a:p>
            <a:pPr lvl="1" eaLnBrk="0" hangingPunct="0">
              <a:spcBef>
                <a:spcPts val="600"/>
              </a:spcBef>
              <a:buClr>
                <a:schemeClr val="accent2"/>
              </a:buClr>
              <a:buFont typeface="Wingdings" pitchFamily="2" charset="2"/>
              <a:buChar char="§"/>
            </a:pPr>
            <a:r>
              <a:rPr lang="en-US" altLang="en-US" sz="1300" dirty="0"/>
              <a:t>Create capacity by retiring debt as quickly as </a:t>
            </a:r>
            <a:r>
              <a:rPr lang="en-US" altLang="en-US" sz="1300" dirty="0" err="1"/>
              <a:t>cashflow</a:t>
            </a:r>
            <a:r>
              <a:rPr lang="en-US" altLang="en-US" sz="1300" dirty="0"/>
              <a:t> from tax levy will permit</a:t>
            </a:r>
          </a:p>
          <a:p>
            <a:pPr eaLnBrk="0" hangingPunct="0">
              <a:spcBef>
                <a:spcPts val="2400"/>
              </a:spcBef>
              <a:buClr>
                <a:schemeClr val="tx2"/>
              </a:buClr>
              <a:buFont typeface="Wingdings" panose="05000000000000000000" pitchFamily="2" charset="2"/>
              <a:buChar char="§"/>
            </a:pPr>
            <a:r>
              <a:rPr lang="en-US" altLang="en-US" sz="1300" b="1" dirty="0"/>
              <a:t>G/O Education Technology Lease Purchase Certificates of Participation (COPs)</a:t>
            </a:r>
          </a:p>
          <a:p>
            <a:pPr lvl="1" eaLnBrk="0" hangingPunct="0">
              <a:spcBef>
                <a:spcPts val="600"/>
              </a:spcBef>
              <a:buClr>
                <a:schemeClr val="accent2"/>
              </a:buClr>
              <a:buFont typeface="Wingdings" pitchFamily="2" charset="2"/>
              <a:buChar char="§"/>
            </a:pPr>
            <a:r>
              <a:rPr lang="en-US" altLang="en-US" sz="1300" dirty="0"/>
              <a:t>Sold annually </a:t>
            </a:r>
            <a:r>
              <a:rPr lang="en-US" altLang="en-US" sz="1300" dirty="0" smtClean="0"/>
              <a:t>or biannually (or as directed by the District) to </a:t>
            </a:r>
            <a:r>
              <a:rPr lang="en-US" altLang="en-US" sz="1300" dirty="0"/>
              <a:t>pay for technology equipment, software, hardware, tech support and maintenance</a:t>
            </a:r>
          </a:p>
          <a:p>
            <a:pPr lvl="1" eaLnBrk="0" hangingPunct="0">
              <a:spcBef>
                <a:spcPts val="600"/>
              </a:spcBef>
              <a:buClr>
                <a:schemeClr val="accent2"/>
              </a:buClr>
              <a:buFont typeface="Wingdings" pitchFamily="2" charset="2"/>
              <a:buChar char="§"/>
            </a:pPr>
            <a:r>
              <a:rPr lang="en-US" altLang="en-US" sz="1300" dirty="0" smtClean="0"/>
              <a:t>Notes </a:t>
            </a:r>
            <a:r>
              <a:rPr lang="en-US" altLang="en-US" sz="1300" dirty="0"/>
              <a:t>will be retired within two </a:t>
            </a:r>
            <a:r>
              <a:rPr lang="en-US" altLang="en-US" sz="1300" dirty="0" smtClean="0"/>
              <a:t>years</a:t>
            </a:r>
          </a:p>
          <a:p>
            <a:pPr eaLnBrk="0" hangingPunct="0">
              <a:spcBef>
                <a:spcPts val="2400"/>
              </a:spcBef>
              <a:buClr>
                <a:srgbClr val="000099"/>
              </a:buClr>
              <a:buFont typeface="Wingdings" panose="05000000000000000000" pitchFamily="2" charset="2"/>
              <a:buChar char="§"/>
            </a:pPr>
            <a:r>
              <a:rPr lang="en-US" altLang="en-US" sz="1300" b="1" dirty="0"/>
              <a:t>Bond &amp; COP Tax Rate</a:t>
            </a:r>
          </a:p>
          <a:p>
            <a:pPr lvl="1" eaLnBrk="0" hangingPunct="0">
              <a:spcBef>
                <a:spcPts val="600"/>
              </a:spcBef>
              <a:buClr>
                <a:schemeClr val="accent2"/>
              </a:buClr>
              <a:buFont typeface="Wingdings" pitchFamily="2" charset="2"/>
              <a:buChar char="§"/>
            </a:pPr>
            <a:r>
              <a:rPr lang="en-US" altLang="en-US" sz="1300" dirty="0"/>
              <a:t>Maintain a combined GOB &amp; COP debt service tax rate </a:t>
            </a:r>
            <a:r>
              <a:rPr lang="en-US" altLang="en-US" sz="1300" dirty="0" smtClean="0"/>
              <a:t>at or below </a:t>
            </a:r>
            <a:r>
              <a:rPr lang="en-US" altLang="en-US" sz="1300" dirty="0"/>
              <a:t>$</a:t>
            </a:r>
            <a:r>
              <a:rPr lang="en-US" altLang="en-US" sz="1300" dirty="0" smtClean="0"/>
              <a:t>14.35 </a:t>
            </a:r>
            <a:r>
              <a:rPr lang="en-US" altLang="en-US" sz="1300" dirty="0"/>
              <a:t>level </a:t>
            </a:r>
          </a:p>
          <a:p>
            <a:pPr lvl="1" eaLnBrk="0" hangingPunct="0">
              <a:spcBef>
                <a:spcPts val="600"/>
              </a:spcBef>
              <a:buClr>
                <a:schemeClr val="accent2"/>
              </a:buClr>
              <a:buFont typeface="Wingdings" pitchFamily="2" charset="2"/>
              <a:buChar char="§"/>
            </a:pPr>
            <a:r>
              <a:rPr lang="en-US" altLang="en-US" sz="1300" dirty="0"/>
              <a:t>Maintain SB9 levy @ $2.00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A8E39CCB-9A94-4103-922A-1D61890D0F03}" type="slidenum">
              <a:rPr lang="en-US" altLang="en-US"/>
              <a:pPr/>
              <a:t>6</a:t>
            </a:fld>
            <a:endParaRPr lang="en-US" altLang="en-US"/>
          </a:p>
        </p:txBody>
      </p:sp>
      <p:sp>
        <p:nvSpPr>
          <p:cNvPr id="11266" name="Text Box 2"/>
          <p:cNvSpPr txBox="1">
            <a:spLocks noChangeArrowheads="1"/>
          </p:cNvSpPr>
          <p:nvPr/>
        </p:nvSpPr>
        <p:spPr bwMode="auto">
          <a:xfrm>
            <a:off x="533400" y="457200"/>
            <a:ext cx="7086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smtClean="0">
                <a:solidFill>
                  <a:srgbClr val="000000"/>
                </a:solidFill>
              </a:rPr>
              <a:t>Bonding Capacity</a:t>
            </a:r>
            <a:endParaRPr lang="en-US" altLang="en-US" sz="2200" b="1" dirty="0">
              <a:solidFill>
                <a:srgbClr val="0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6629400" cy="405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A8E39CCB-9A94-4103-922A-1D61890D0F03}" type="slidenum">
              <a:rPr lang="en-US" altLang="en-US"/>
              <a:pPr/>
              <a:t>7</a:t>
            </a:fld>
            <a:endParaRPr lang="en-US" altLang="en-US"/>
          </a:p>
        </p:txBody>
      </p:sp>
      <p:sp>
        <p:nvSpPr>
          <p:cNvPr id="11266" name="Text Box 2"/>
          <p:cNvSpPr txBox="1">
            <a:spLocks noChangeArrowheads="1"/>
          </p:cNvSpPr>
          <p:nvPr/>
        </p:nvSpPr>
        <p:spPr bwMode="auto">
          <a:xfrm>
            <a:off x="533400" y="457200"/>
            <a:ext cx="7086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smtClean="0">
                <a:solidFill>
                  <a:srgbClr val="000000"/>
                </a:solidFill>
              </a:rPr>
              <a:t>Outstanding and New Issue Debt Service</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295400"/>
            <a:ext cx="822007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19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BA0D2FFD-CA04-4F18-8795-FA0F52067EEB}" type="slidenum">
              <a:rPr lang="en-US" altLang="en-US"/>
              <a:pPr/>
              <a:t>8</a:t>
            </a:fld>
            <a:endParaRPr lang="en-US" altLang="en-US"/>
          </a:p>
        </p:txBody>
      </p:sp>
      <p:sp>
        <p:nvSpPr>
          <p:cNvPr id="43010" name="Text Box 2"/>
          <p:cNvSpPr txBox="1">
            <a:spLocks noChangeArrowheads="1"/>
          </p:cNvSpPr>
          <p:nvPr/>
        </p:nvSpPr>
        <p:spPr bwMode="auto">
          <a:xfrm>
            <a:off x="533400" y="457200"/>
            <a:ext cx="7086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a:solidFill>
                  <a:srgbClr val="000000"/>
                </a:solidFill>
              </a:rPr>
              <a:t>Bond Sale Calendar</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6276" y="1041112"/>
            <a:ext cx="5924261" cy="604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Bullets"/>
</p:tagLst>
</file>

<file path=ppt/theme/theme1.xml><?xml version="1.0" encoding="utf-8"?>
<a:theme xmlns:a="http://schemas.openxmlformats.org/drawingml/2006/main" name="RBCCM_2009_Landscape">
  <a:themeElements>
    <a:clrScheme name="RBCCM_2009_Landscape 1">
      <a:dk1>
        <a:srgbClr val="000000"/>
      </a:dk1>
      <a:lt1>
        <a:srgbClr val="FFFFFF"/>
      </a:lt1>
      <a:dk2>
        <a:srgbClr val="003263"/>
      </a:dk2>
      <a:lt2>
        <a:srgbClr val="F2F1F0"/>
      </a:lt2>
      <a:accent1>
        <a:srgbClr val="0060A9"/>
      </a:accent1>
      <a:accent2>
        <a:srgbClr val="8499A6"/>
      </a:accent2>
      <a:accent3>
        <a:srgbClr val="FFFFFF"/>
      </a:accent3>
      <a:accent4>
        <a:srgbClr val="000000"/>
      </a:accent4>
      <a:accent5>
        <a:srgbClr val="AAB6D1"/>
      </a:accent5>
      <a:accent6>
        <a:srgbClr val="778A96"/>
      </a:accent6>
      <a:hlink>
        <a:srgbClr val="A29989"/>
      </a:hlink>
      <a:folHlink>
        <a:srgbClr val="DFE7F5"/>
      </a:folHlink>
    </a:clrScheme>
    <a:fontScheme name="RBCCM_2009_Landscap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BCCM_2009_Landscape 1">
        <a:dk1>
          <a:srgbClr val="000000"/>
        </a:dk1>
        <a:lt1>
          <a:srgbClr val="FFFFFF"/>
        </a:lt1>
        <a:dk2>
          <a:srgbClr val="003263"/>
        </a:dk2>
        <a:lt2>
          <a:srgbClr val="F2F1F0"/>
        </a:lt2>
        <a:accent1>
          <a:srgbClr val="0060A9"/>
        </a:accent1>
        <a:accent2>
          <a:srgbClr val="8499A6"/>
        </a:accent2>
        <a:accent3>
          <a:srgbClr val="FFFFFF"/>
        </a:accent3>
        <a:accent4>
          <a:srgbClr val="000000"/>
        </a:accent4>
        <a:accent5>
          <a:srgbClr val="AAB6D1"/>
        </a:accent5>
        <a:accent6>
          <a:srgbClr val="778A96"/>
        </a:accent6>
        <a:hlink>
          <a:srgbClr val="A29989"/>
        </a:hlink>
        <a:folHlink>
          <a:srgbClr val="DFE7F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RBCCM_2009_Landscape</Template>
  <TotalTime>2084</TotalTime>
  <Words>1818</Words>
  <Application>Microsoft Office PowerPoint</Application>
  <PresentationFormat>Custom</PresentationFormat>
  <Paragraphs>148</Paragraphs>
  <Slides>17</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Links</vt:lpstr>
      </vt:variant>
      <vt:variant>
        <vt:i4>1</vt:i4>
      </vt:variant>
      <vt:variant>
        <vt:lpstr>Slide Titles</vt:lpstr>
      </vt:variant>
      <vt:variant>
        <vt:i4>17</vt:i4>
      </vt:variant>
    </vt:vector>
  </HeadingPairs>
  <TitlesOfParts>
    <vt:vector size="24" baseType="lpstr">
      <vt:lpstr>Arial</vt:lpstr>
      <vt:lpstr>LucidaSans Roman</vt:lpstr>
      <vt:lpstr>Symbol</vt:lpstr>
      <vt:lpstr>Trebuchet MS</vt:lpstr>
      <vt:lpstr>Wingdings</vt:lpstr>
      <vt:lpstr>RBCCM_2009_Landscape</vt:lpstr>
      <vt:lpstr>\\abqpwpffp001\ecm\common\WORD\Gadsden Schools\2014\POS 2014 - Gadsden.xlsx!school tax rates![POS 2014 - Gadsden.xlsx]school tax rates Chart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Weekly Municipal Market Update</vt:lpstr>
      <vt:lpstr>Short-Term Market</vt:lpstr>
      <vt:lpstr>Long-Term Market</vt:lpstr>
      <vt:lpstr>Municipal Market Fund Flows</vt:lpstr>
      <vt:lpstr>Tax-Exempt Market Dynamics</vt:lpstr>
      <vt:lpstr>Comparison of Minimum vs. Current vs. Maximum AAA MMD</vt:lpstr>
      <vt:lpstr>Current Municipal Market Conditions: “AAA” MMD</vt:lpstr>
      <vt:lpstr>Bond Buyer 20 General Obligation Bond Index</vt:lpstr>
    </vt:vector>
  </TitlesOfParts>
  <Company>RBC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Lunas Public Schools</dc:title>
  <dc:creator>RBC</dc:creator>
  <cp:lastModifiedBy>Jesus Reyes</cp:lastModifiedBy>
  <cp:revision>41</cp:revision>
  <cp:lastPrinted>2014-08-14T00:19:30Z</cp:lastPrinted>
  <dcterms:created xsi:type="dcterms:W3CDTF">2009-06-19T13:57:18Z</dcterms:created>
  <dcterms:modified xsi:type="dcterms:W3CDTF">2014-08-14T14:24:33Z</dcterms:modified>
</cp:coreProperties>
</file>